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22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1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99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3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2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26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32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7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43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02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1C31-3F31-484A-9AC9-AE7EF36A895D}" type="datetimeFigureOut">
              <a:rPr lang="es-MX" smtClean="0"/>
              <a:t>30/11/2016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ECD2-3FD1-440A-8197-04EBD554CA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1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21423" y="2309049"/>
            <a:ext cx="8779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/>
              <a:t>Manual para realizar la inscripción de </a:t>
            </a:r>
            <a:r>
              <a:rPr lang="es-MX" sz="4000" b="1" i="1" dirty="0" smtClean="0"/>
              <a:t>cursos de Posgrado en SIRIUS</a:t>
            </a:r>
            <a:endParaRPr lang="es-MX" sz="4000" b="1" i="1" dirty="0"/>
          </a:p>
        </p:txBody>
      </p:sp>
    </p:spTree>
    <p:extLst>
      <p:ext uri="{BB962C8B-B14F-4D97-AF65-F5344CB8AC3E}">
        <p14:creationId xmlns:p14="http://schemas.microsoft.com/office/powerpoint/2010/main" val="252080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04716" y="456866"/>
            <a:ext cx="11655188" cy="5677406"/>
            <a:chOff x="204716" y="47433"/>
            <a:chExt cx="11655188" cy="5677406"/>
          </a:xfrm>
        </p:grpSpPr>
        <p:pic>
          <p:nvPicPr>
            <p:cNvPr id="9" name="Imagen 8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6" y="1133160"/>
              <a:ext cx="11655188" cy="4591679"/>
            </a:xfrm>
            <a:prstGeom prst="rect">
              <a:avLst/>
            </a:prstGeom>
          </p:spPr>
        </p:pic>
        <p:pic>
          <p:nvPicPr>
            <p:cNvPr id="3" name="Imagen 2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6" y="47433"/>
              <a:ext cx="11655188" cy="1105054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4773001" y="4174929"/>
              <a:ext cx="5249840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/>
                <a:t>8. Escoge la opción “Agregar o Eliminar Clases” en el menú de Inscripción.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88940" y="3280675"/>
              <a:ext cx="4752295" cy="300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" name="Conector angular 6"/>
            <p:cNvCxnSpPr>
              <a:stCxn id="4" idx="0"/>
              <a:endCxn id="5" idx="3"/>
            </p:cNvCxnSpPr>
            <p:nvPr/>
          </p:nvCxnSpPr>
          <p:spPr>
            <a:xfrm rot="16200000" flipV="1">
              <a:off x="5847514" y="2624522"/>
              <a:ext cx="744128" cy="2356686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33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689808" y="725426"/>
            <a:ext cx="10812384" cy="4067743"/>
            <a:chOff x="689808" y="1395128"/>
            <a:chExt cx="10812384" cy="4067743"/>
          </a:xfrm>
        </p:grpSpPr>
        <p:pic>
          <p:nvPicPr>
            <p:cNvPr id="2" name="Imagen 1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08" y="1395128"/>
              <a:ext cx="10812384" cy="4067743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5829837" y="3659627"/>
              <a:ext cx="5477814" cy="7078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MX" sz="2000" b="1" dirty="0" smtClean="0"/>
                <a:t>9. Selecciona </a:t>
              </a:r>
              <a:r>
                <a:rPr lang="es-MX" sz="2000" b="1" dirty="0"/>
                <a:t>el Periodo para el cual vas a inscribir tus cursos, y haz clic en el botón “Enviar”.</a:t>
              </a: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2768958" y="3505080"/>
              <a:ext cx="2485622" cy="30909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" name="Conector angular 5"/>
            <p:cNvCxnSpPr>
              <a:stCxn id="3" idx="1"/>
              <a:endCxn id="4" idx="2"/>
            </p:cNvCxnSpPr>
            <p:nvPr/>
          </p:nvCxnSpPr>
          <p:spPr>
            <a:xfrm rot="10800000">
              <a:off x="4011769" y="3814174"/>
              <a:ext cx="1818068" cy="199397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redondeado 8"/>
            <p:cNvSpPr/>
            <p:nvPr/>
          </p:nvSpPr>
          <p:spPr>
            <a:xfrm>
              <a:off x="746974" y="3953814"/>
              <a:ext cx="759854" cy="347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1" name="Conector angular 10"/>
            <p:cNvCxnSpPr>
              <a:stCxn id="3" idx="1"/>
              <a:endCxn id="9" idx="3"/>
            </p:cNvCxnSpPr>
            <p:nvPr/>
          </p:nvCxnSpPr>
          <p:spPr>
            <a:xfrm rot="10800000" flipV="1">
              <a:off x="1506829" y="4013569"/>
              <a:ext cx="4323009" cy="114109"/>
            </a:xfrm>
            <a:prstGeom prst="bent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73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692375" y="348715"/>
            <a:ext cx="10698068" cy="5287113"/>
            <a:chOff x="692375" y="348715"/>
            <a:chExt cx="10698068" cy="5287113"/>
          </a:xfrm>
        </p:grpSpPr>
        <p:pic>
          <p:nvPicPr>
            <p:cNvPr id="24" name="Imagen 23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75" y="348715"/>
              <a:ext cx="10698068" cy="5287113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3588349" y="1686866"/>
              <a:ext cx="4573010" cy="7078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/>
                <a:t>10. </a:t>
              </a:r>
              <a:r>
                <a:rPr lang="es-MX" sz="2000" b="1" dirty="0" smtClean="0"/>
                <a:t>Sigue las instrucciones descritas en el mensaje </a:t>
              </a:r>
              <a:endParaRPr lang="es-MX" sz="2000" b="1" dirty="0"/>
            </a:p>
          </p:txBody>
        </p:sp>
        <p:cxnSp>
          <p:nvCxnSpPr>
            <p:cNvPr id="11" name="Conector angular 10"/>
            <p:cNvCxnSpPr>
              <a:stCxn id="4" idx="2"/>
              <a:endCxn id="36" idx="0"/>
            </p:cNvCxnSpPr>
            <p:nvPr/>
          </p:nvCxnSpPr>
          <p:spPr>
            <a:xfrm rot="16200000" flipH="1">
              <a:off x="5771618" y="2497987"/>
              <a:ext cx="321154" cy="11468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ángulo redondeado 35"/>
            <p:cNvSpPr/>
            <p:nvPr/>
          </p:nvSpPr>
          <p:spPr>
            <a:xfrm>
              <a:off x="719671" y="2715906"/>
              <a:ext cx="10539731" cy="10169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719671" y="5117913"/>
              <a:ext cx="1341139" cy="2866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4587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286608"/>
            <a:ext cx="9667187" cy="65468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34111" y="4965467"/>
            <a:ext cx="5146863" cy="7194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11. Te aparecerá el resumen de los cursos que has inscrito satisfactoriamente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024870" y="3335613"/>
            <a:ext cx="8419382" cy="10511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angular 5"/>
          <p:cNvCxnSpPr>
            <a:stCxn id="3" idx="0"/>
            <a:endCxn id="4" idx="2"/>
          </p:cNvCxnSpPr>
          <p:nvPr/>
        </p:nvCxnSpPr>
        <p:spPr>
          <a:xfrm rot="16200000" flipV="1">
            <a:off x="5981684" y="3639608"/>
            <a:ext cx="578737" cy="207298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0" y="1831527"/>
            <a:ext cx="9788879" cy="50203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35606" y="5008743"/>
            <a:ext cx="630071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12. Para agregar más cursos, se procede igual que en el Paso 10.</a:t>
            </a:r>
          </a:p>
          <a:p>
            <a:pPr algn="ctr"/>
            <a:r>
              <a:rPr lang="es-MX" b="1" dirty="0" smtClean="0"/>
              <a:t>Para </a:t>
            </a:r>
            <a:r>
              <a:rPr lang="es-MX" b="1" dirty="0"/>
              <a:t>eliminar algún curso inscrito, ya sea porque te equivocaste al ingresarlo o porque ya no lo deseas cursar, escoge para ese NRC la opción </a:t>
            </a:r>
            <a:r>
              <a:rPr lang="es-MX" b="1" dirty="0" smtClean="0"/>
              <a:t>“BAJA POR WEB ” </a:t>
            </a:r>
            <a:r>
              <a:rPr lang="es-MX" b="1" dirty="0"/>
              <a:t>en la columna Acción. </a:t>
            </a:r>
            <a:endParaRPr lang="es-MX" b="1" dirty="0" smtClean="0"/>
          </a:p>
          <a:p>
            <a:pPr algn="ctr"/>
            <a:r>
              <a:rPr lang="es-MX" b="1" dirty="0" smtClean="0"/>
              <a:t>Haz </a:t>
            </a:r>
            <a:r>
              <a:rPr lang="es-MX" b="1" dirty="0"/>
              <a:t>clic en el botón “Enviar Cambios”. </a:t>
            </a:r>
            <a:r>
              <a:rPr lang="es-MX" b="1" dirty="0" smtClean="0"/>
              <a:t>                               </a:t>
            </a:r>
            <a:endParaRPr lang="es-MX" b="1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9" y="61001"/>
            <a:ext cx="9788880" cy="177052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3220867" y="2975212"/>
            <a:ext cx="1146412" cy="1596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angular 8"/>
          <p:cNvCxnSpPr>
            <a:stCxn id="2" idx="0"/>
            <a:endCxn id="7" idx="2"/>
          </p:cNvCxnSpPr>
          <p:nvPr/>
        </p:nvCxnSpPr>
        <p:spPr>
          <a:xfrm rot="16200000" flipV="1">
            <a:off x="5521647" y="2844427"/>
            <a:ext cx="436743" cy="38918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542593"/>
            <a:ext cx="11655188" cy="4591679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456866"/>
            <a:ext cx="11655188" cy="11050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141493" y="4516122"/>
            <a:ext cx="603602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Luego de Inscribir los cursos puedes verificar tu horario por semana, en el menú Inscripción en la opción “Semana de un vistazo”.</a:t>
            </a:r>
            <a:endParaRPr lang="es-MX" sz="20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272957" y="4243166"/>
            <a:ext cx="2662982" cy="341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angular 9"/>
          <p:cNvCxnSpPr>
            <a:stCxn id="8" idx="0"/>
            <a:endCxn id="9" idx="3"/>
          </p:cNvCxnSpPr>
          <p:nvPr/>
        </p:nvCxnSpPr>
        <p:spPr>
          <a:xfrm rot="16200000" flipV="1">
            <a:off x="5496544" y="1853159"/>
            <a:ext cx="102358" cy="522356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62436"/>
            <a:ext cx="7845679" cy="1970311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1" y="2091237"/>
            <a:ext cx="7845679" cy="47660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8655" y="4517580"/>
            <a:ext cx="496969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Así podrás ver la programación por semana de los cursos inscritos, si tus cursos tienen horarios diferentes por semana solo debes digitar la fecha en el campo Ir a y hacer clic en enviar para el sistema te muestre el horario de la semana correspondiente a la fecha que digitaste.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389659" y="764275"/>
            <a:ext cx="366705" cy="2833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angular 7"/>
          <p:cNvCxnSpPr>
            <a:stCxn id="9" idx="0"/>
            <a:endCxn id="6" idx="3"/>
          </p:cNvCxnSpPr>
          <p:nvPr/>
        </p:nvCxnSpPr>
        <p:spPr>
          <a:xfrm rot="16200000" flipV="1">
            <a:off x="9424796" y="1237502"/>
            <a:ext cx="1798311" cy="113517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974729" y="2704244"/>
            <a:ext cx="183361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Para terminar y cerrar la sesión solo debes hacer clic en salir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219667" y="1665026"/>
            <a:ext cx="2591290" cy="3404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Conector angular 15"/>
          <p:cNvCxnSpPr>
            <a:stCxn id="3" idx="0"/>
            <a:endCxn id="14" idx="2"/>
          </p:cNvCxnSpPr>
          <p:nvPr/>
        </p:nvCxnSpPr>
        <p:spPr>
          <a:xfrm rot="16200000" flipV="1">
            <a:off x="7663343" y="2857421"/>
            <a:ext cx="2512129" cy="80818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33599" y="577214"/>
            <a:ext cx="8160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i="1" dirty="0" smtClean="0">
                <a:latin typeface="Arial" panose="020B0604020202020204" pitchFamily="34" charset="0"/>
              </a:rPr>
              <a:t>NRC</a:t>
            </a:r>
            <a:endParaRPr lang="es-MX" sz="4000" dirty="0"/>
          </a:p>
        </p:txBody>
      </p:sp>
      <p:sp>
        <p:nvSpPr>
          <p:cNvPr id="3" name="Rectángulo 2"/>
          <p:cNvSpPr/>
          <p:nvPr/>
        </p:nvSpPr>
        <p:spPr>
          <a:xfrm>
            <a:off x="904566" y="1652290"/>
            <a:ext cx="10618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i="1" dirty="0">
                <a:latin typeface="Arial" panose="020B0604020202020204" pitchFamily="34" charset="0"/>
              </a:rPr>
              <a:t>E</a:t>
            </a:r>
            <a:r>
              <a:rPr lang="es-MX" i="1" dirty="0" smtClean="0">
                <a:latin typeface="Arial" panose="020B0604020202020204" pitchFamily="34" charset="0"/>
              </a:rPr>
              <a:t>s </a:t>
            </a:r>
            <a:r>
              <a:rPr lang="es-MX" i="1" dirty="0">
                <a:latin typeface="Arial" panose="020B0604020202020204" pitchFamily="34" charset="0"/>
              </a:rPr>
              <a:t>el “</a:t>
            </a:r>
            <a:r>
              <a:rPr lang="es-MX" b="1" i="1" dirty="0">
                <a:latin typeface="Arial" panose="020B0604020202020204" pitchFamily="34" charset="0"/>
              </a:rPr>
              <a:t>N</a:t>
            </a:r>
            <a:r>
              <a:rPr lang="es-MX" i="1" dirty="0">
                <a:latin typeface="Arial" panose="020B0604020202020204" pitchFamily="34" charset="0"/>
              </a:rPr>
              <a:t>úmero de </a:t>
            </a:r>
            <a:r>
              <a:rPr lang="es-MX" b="1" i="1" dirty="0">
                <a:latin typeface="Arial" panose="020B0604020202020204" pitchFamily="34" charset="0"/>
              </a:rPr>
              <a:t>R</a:t>
            </a:r>
            <a:r>
              <a:rPr lang="es-MX" i="1" dirty="0">
                <a:latin typeface="Arial" panose="020B0604020202020204" pitchFamily="34" charset="0"/>
              </a:rPr>
              <a:t>eferencia de </a:t>
            </a:r>
            <a:r>
              <a:rPr lang="es-MX" b="1" i="1" dirty="0">
                <a:latin typeface="Arial" panose="020B0604020202020204" pitchFamily="34" charset="0"/>
              </a:rPr>
              <a:t>C</a:t>
            </a:r>
            <a:r>
              <a:rPr lang="es-MX" i="1" dirty="0">
                <a:latin typeface="Arial" panose="020B0604020202020204" pitchFamily="34" charset="0"/>
              </a:rPr>
              <a:t>urso”. Este </a:t>
            </a:r>
            <a:r>
              <a:rPr lang="es-MX" i="1" dirty="0" smtClean="0">
                <a:latin typeface="Arial" panose="020B0604020202020204" pitchFamily="34" charset="0"/>
              </a:rPr>
              <a:t>número </a:t>
            </a:r>
            <a:r>
              <a:rPr lang="es-MX" i="1" dirty="0">
                <a:latin typeface="Arial" panose="020B0604020202020204" pitchFamily="34" charset="0"/>
              </a:rPr>
              <a:t>es el que el debes </a:t>
            </a:r>
            <a:r>
              <a:rPr lang="es-MX" i="1" dirty="0" smtClean="0">
                <a:latin typeface="Arial" panose="020B0604020202020204" pitchFamily="34" charset="0"/>
              </a:rPr>
              <a:t>matricular en </a:t>
            </a:r>
            <a:r>
              <a:rPr lang="es-MX" i="1" dirty="0">
                <a:latin typeface="Arial" panose="020B0604020202020204" pitchFamily="34" charset="0"/>
              </a:rPr>
              <a:t>el sistema y trae consigo la </a:t>
            </a:r>
            <a:r>
              <a:rPr lang="es-MX" i="1" dirty="0" smtClean="0">
                <a:latin typeface="Arial" panose="020B0604020202020204" pitchFamily="34" charset="0"/>
              </a:rPr>
              <a:t>siguiente </a:t>
            </a:r>
            <a:r>
              <a:rPr lang="es-MX" i="1" dirty="0">
                <a:latin typeface="Arial" panose="020B0604020202020204" pitchFamily="34" charset="0"/>
              </a:rPr>
              <a:t>información</a:t>
            </a:r>
            <a:r>
              <a:rPr lang="es-MX" i="1" dirty="0" smtClean="0">
                <a:latin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i="1" dirty="0" smtClean="0">
                <a:latin typeface="Arial" panose="020B0604020202020204" pitchFamily="34" charset="0"/>
              </a:rPr>
              <a:t>Materia 	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i="1" dirty="0" smtClean="0">
                <a:latin typeface="Arial" panose="020B0604020202020204" pitchFamily="34" charset="0"/>
              </a:rPr>
              <a:t>Curso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i="1" dirty="0" smtClean="0">
                <a:latin typeface="Arial" panose="020B0604020202020204" pitchFamily="34" charset="0"/>
              </a:rPr>
              <a:t>Sección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i="1" dirty="0" smtClean="0">
                <a:latin typeface="Arial" panose="020B0604020202020204" pitchFamily="34" charset="0"/>
              </a:rPr>
              <a:t>Horario </a:t>
            </a:r>
            <a:r>
              <a:rPr lang="es-MX" i="1" dirty="0">
                <a:latin typeface="Arial" panose="020B0604020202020204" pitchFamily="34" charset="0"/>
              </a:rPr>
              <a:t>de </a:t>
            </a:r>
            <a:r>
              <a:rPr lang="es-MX" i="1" dirty="0" smtClean="0">
                <a:latin typeface="Arial" panose="020B0604020202020204" pitchFamily="34" charset="0"/>
              </a:rPr>
              <a:t>clases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i="1" dirty="0" smtClean="0">
                <a:latin typeface="Arial" panose="020B0604020202020204" pitchFamily="34" charset="0"/>
              </a:rPr>
              <a:t>Aula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i="1" dirty="0" smtClean="0">
                <a:latin typeface="Arial" panose="020B0604020202020204" pitchFamily="34" charset="0"/>
              </a:rPr>
              <a:t>Docente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73442"/>
              </p:ext>
            </p:extLst>
          </p:nvPr>
        </p:nvGraphicFramePr>
        <p:xfrm>
          <a:off x="633482" y="4204441"/>
          <a:ext cx="11103596" cy="1595856"/>
        </p:xfrm>
        <a:graphic>
          <a:graphicData uri="http://schemas.openxmlformats.org/drawingml/2006/table">
            <a:tbl>
              <a:tblPr/>
              <a:tblGrid>
                <a:gridCol w="410628"/>
                <a:gridCol w="657558"/>
                <a:gridCol w="543805"/>
                <a:gridCol w="606909"/>
                <a:gridCol w="1241946"/>
                <a:gridCol w="1746914"/>
                <a:gridCol w="532262"/>
                <a:gridCol w="627797"/>
                <a:gridCol w="940244"/>
                <a:gridCol w="665883"/>
                <a:gridCol w="665883"/>
                <a:gridCol w="665883"/>
                <a:gridCol w="665883"/>
                <a:gridCol w="665883"/>
                <a:gridCol w="466118"/>
              </a:tblGrid>
              <a:tr h="3989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NRC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SECCIÓN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  <a:r>
                        <a:rPr lang="es-MX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ASIGNATURA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MARTES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MIERCOLES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JUEVES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SÁBADO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EDF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SALON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 SEM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64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EFIN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 DE CAPITALES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TRUJILLO JUAN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18:00-21:59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EDPS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PS-401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64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EFIN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DERIVADOS FINANCIEROS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BAENA CORTES WILLIAM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08:00-12:59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EDCL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CL-301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64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EFIN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SEMINARIO INTEGRADOR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ROJAS CARRILLO MAURICIO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18:00-21:59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EDMB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MB-204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87" marR="7887" marT="7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04966" y="327546"/>
            <a:ext cx="11368585" cy="5773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8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38541" y="1311967"/>
            <a:ext cx="11608904" cy="5049078"/>
            <a:chOff x="357809" y="834887"/>
            <a:chExt cx="11608904" cy="5049078"/>
          </a:xfrm>
        </p:grpSpPr>
        <p:pic>
          <p:nvPicPr>
            <p:cNvPr id="2" name="Imagen 1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80" y="1309506"/>
              <a:ext cx="10917174" cy="3181794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adroTexto 2"/>
            <p:cNvSpPr txBox="1"/>
            <p:nvPr/>
          </p:nvSpPr>
          <p:spPr>
            <a:xfrm>
              <a:off x="795132" y="4748385"/>
              <a:ext cx="10933521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1. Para Ingresar al Servicio Web de alumnos, escoge la opción de Área Segura</a:t>
              </a:r>
              <a:endParaRPr lang="es-MX" sz="2000" b="1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1007165" y="2888974"/>
              <a:ext cx="4969565" cy="4108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" name="Conector angular 6"/>
            <p:cNvCxnSpPr>
              <a:stCxn id="3" idx="1"/>
              <a:endCxn id="5" idx="1"/>
            </p:cNvCxnSpPr>
            <p:nvPr/>
          </p:nvCxnSpPr>
          <p:spPr>
            <a:xfrm rot="10800000" flipH="1">
              <a:off x="795131" y="3094384"/>
              <a:ext cx="212033" cy="1854057"/>
            </a:xfrm>
            <a:prstGeom prst="bentConnector3">
              <a:avLst>
                <a:gd name="adj1" fmla="val -10781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/>
            <p:cNvSpPr/>
            <p:nvPr/>
          </p:nvSpPr>
          <p:spPr>
            <a:xfrm>
              <a:off x="357809" y="834887"/>
              <a:ext cx="11608904" cy="5049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1426140" y="393921"/>
            <a:ext cx="9630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/>
              <a:t>Pasos para Inscripción de cursos a través del autoservicio Web de alumnos</a:t>
            </a:r>
            <a:endParaRPr lang="es-MX" sz="2400" b="1" i="1" dirty="0"/>
          </a:p>
        </p:txBody>
      </p:sp>
    </p:spTree>
    <p:extLst>
      <p:ext uri="{BB962C8B-B14F-4D97-AF65-F5344CB8AC3E}">
        <p14:creationId xmlns:p14="http://schemas.microsoft.com/office/powerpoint/2010/main" val="26117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761255" y="400137"/>
            <a:ext cx="10669489" cy="5439534"/>
            <a:chOff x="761255" y="400137"/>
            <a:chExt cx="10669489" cy="5439534"/>
          </a:xfrm>
        </p:grpSpPr>
        <p:pic>
          <p:nvPicPr>
            <p:cNvPr id="6" name="Imagen 5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55" y="400137"/>
              <a:ext cx="10669489" cy="5439534"/>
            </a:xfrm>
            <a:prstGeom prst="rect">
              <a:avLst/>
            </a:prstGeom>
          </p:spPr>
        </p:pic>
        <p:sp>
          <p:nvSpPr>
            <p:cNvPr id="2" name="Rectángulo redondeado 1"/>
            <p:cNvSpPr/>
            <p:nvPr/>
          </p:nvSpPr>
          <p:spPr>
            <a:xfrm>
              <a:off x="832153" y="1780674"/>
              <a:ext cx="2884867" cy="2525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221709" y="1107428"/>
              <a:ext cx="464418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2</a:t>
              </a:r>
              <a:r>
                <a:rPr lang="es-MX" sz="2000" b="1" dirty="0" smtClean="0"/>
                <a:t>. Siga las Instrucción que aparecen en el mensaje “Bienvenido a su Área Segura”</a:t>
              </a:r>
              <a:endParaRPr lang="es-MX" sz="2000" b="1" dirty="0"/>
            </a:p>
          </p:txBody>
        </p:sp>
        <p:cxnSp>
          <p:nvCxnSpPr>
            <p:cNvPr id="10" name="Conector angular 9"/>
            <p:cNvCxnSpPr>
              <a:stCxn id="8" idx="1"/>
              <a:endCxn id="2" idx="0"/>
            </p:cNvCxnSpPr>
            <p:nvPr/>
          </p:nvCxnSpPr>
          <p:spPr>
            <a:xfrm rot="10800000" flipV="1">
              <a:off x="2274587" y="1461370"/>
              <a:ext cx="2947122" cy="319303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618360" y="485364"/>
            <a:ext cx="10955279" cy="5887272"/>
            <a:chOff x="618360" y="485364"/>
            <a:chExt cx="10955279" cy="5887272"/>
          </a:xfrm>
        </p:grpSpPr>
        <p:pic>
          <p:nvPicPr>
            <p:cNvPr id="3" name="Imagen 2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0" y="485364"/>
              <a:ext cx="10955279" cy="5887272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5688418" y="1248504"/>
              <a:ext cx="4082903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3. Siga las Instrucción que aparecen en el mensaje “Bienvenido a SIRIUS”</a:t>
              </a:r>
              <a:endParaRPr lang="es-MX" sz="2000" b="1" dirty="0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935664" y="1977656"/>
              <a:ext cx="1935122" cy="2232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6" name="Conector angular 15"/>
            <p:cNvCxnSpPr>
              <a:stCxn id="13" idx="2"/>
              <a:endCxn id="14" idx="3"/>
            </p:cNvCxnSpPr>
            <p:nvPr/>
          </p:nvCxnSpPr>
          <p:spPr>
            <a:xfrm rot="5400000">
              <a:off x="5233874" y="-406698"/>
              <a:ext cx="132908" cy="4859084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4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706108" y="1248504"/>
            <a:ext cx="10707594" cy="4095041"/>
            <a:chOff x="706108" y="1248504"/>
            <a:chExt cx="10707594" cy="4095041"/>
          </a:xfrm>
        </p:grpSpPr>
        <p:pic>
          <p:nvPicPr>
            <p:cNvPr id="2" name="Imagen 1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08" y="1466329"/>
              <a:ext cx="10707594" cy="3877216"/>
            </a:xfrm>
            <a:prstGeom prst="rect">
              <a:avLst/>
            </a:prstGeom>
          </p:spPr>
        </p:pic>
        <p:sp>
          <p:nvSpPr>
            <p:cNvPr id="4" name="Cerrar llave 3"/>
            <p:cNvSpPr/>
            <p:nvPr/>
          </p:nvSpPr>
          <p:spPr>
            <a:xfrm>
              <a:off x="3525249" y="3898231"/>
              <a:ext cx="385014" cy="709863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945023" y="4054443"/>
              <a:ext cx="2358189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Este es un Ejemplo</a:t>
              </a:r>
              <a:endParaRPr lang="es-MX" sz="2000" b="1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240741" y="1248504"/>
              <a:ext cx="472917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4</a:t>
              </a:r>
              <a:r>
                <a:rPr lang="es-MX" sz="2000" b="1" dirty="0" smtClean="0"/>
                <a:t>. Siga las Instrucción que aparecen en el mensaje “Verificar Acceso Pregunta y Respuesta Seguridad”</a:t>
              </a:r>
              <a:endParaRPr lang="es-MX" sz="2000" b="1" dirty="0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045369" y="2610851"/>
              <a:ext cx="5305926" cy="3622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9" name="Conector angular 8"/>
            <p:cNvCxnSpPr>
              <a:stCxn id="6" idx="2"/>
              <a:endCxn id="7" idx="0"/>
            </p:cNvCxnSpPr>
            <p:nvPr/>
          </p:nvCxnSpPr>
          <p:spPr>
            <a:xfrm rot="5400000">
              <a:off x="5978487" y="984012"/>
              <a:ext cx="346684" cy="29069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4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727913" y="1056193"/>
            <a:ext cx="10736173" cy="3842579"/>
            <a:chOff x="727913" y="1957182"/>
            <a:chExt cx="10736173" cy="3842579"/>
          </a:xfrm>
        </p:grpSpPr>
        <p:pic>
          <p:nvPicPr>
            <p:cNvPr id="2" name="Imagen 1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13" y="1957182"/>
              <a:ext cx="10736173" cy="294363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1973180" y="4784098"/>
              <a:ext cx="8341894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/>
                <a:t>5. A continuación haz clic en el botón “Continuar”, comprometiéndote al buen uso y confidencialidad de tu ID y tu NIP, para evitar que otras personas ingresen a tu cuenta.</a:t>
              </a: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94083" y="4114800"/>
              <a:ext cx="974559" cy="3489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" name="Conector angular 5"/>
            <p:cNvCxnSpPr>
              <a:stCxn id="3" idx="1"/>
              <a:endCxn id="4" idx="2"/>
            </p:cNvCxnSpPr>
            <p:nvPr/>
          </p:nvCxnSpPr>
          <p:spPr>
            <a:xfrm rot="10800000">
              <a:off x="1281364" y="4463716"/>
              <a:ext cx="691817" cy="828214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6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04716" y="452738"/>
            <a:ext cx="11655189" cy="5784154"/>
            <a:chOff x="204716" y="179785"/>
            <a:chExt cx="11655189" cy="5784154"/>
          </a:xfrm>
        </p:grpSpPr>
        <p:pic>
          <p:nvPicPr>
            <p:cNvPr id="2" name="Imagen 1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7" y="1088096"/>
              <a:ext cx="11655188" cy="4026715"/>
            </a:xfrm>
            <a:prstGeom prst="rect">
              <a:avLst/>
            </a:prstGeom>
          </p:spPr>
        </p:pic>
        <p:pic>
          <p:nvPicPr>
            <p:cNvPr id="3" name="Imagen 2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6" y="179785"/>
              <a:ext cx="11655188" cy="1105054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4808565" y="4948276"/>
              <a:ext cx="6096000" cy="101566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s-MX" sz="2000" b="1" dirty="0"/>
                <a:t>6. Para realizar la Inscripción de tus cursos, escoge la opción “Alumno y Ayuda Financiera” en el Menú Principal.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59308" y="2552132"/>
              <a:ext cx="5854890" cy="25930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" name="Conector angular 6"/>
            <p:cNvCxnSpPr>
              <a:stCxn id="4" idx="0"/>
              <a:endCxn id="5" idx="3"/>
            </p:cNvCxnSpPr>
            <p:nvPr/>
          </p:nvCxnSpPr>
          <p:spPr>
            <a:xfrm rot="16200000" flipV="1">
              <a:off x="5852137" y="2943847"/>
              <a:ext cx="2266490" cy="1742367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1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04716" y="450400"/>
            <a:ext cx="11655188" cy="4515321"/>
            <a:chOff x="204716" y="95561"/>
            <a:chExt cx="11655188" cy="4515321"/>
          </a:xfrm>
        </p:grpSpPr>
        <p:pic>
          <p:nvPicPr>
            <p:cNvPr id="6" name="Imagen 5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6" y="1082991"/>
              <a:ext cx="11655188" cy="2646661"/>
            </a:xfrm>
            <a:prstGeom prst="rect">
              <a:avLst/>
            </a:prstGeom>
          </p:spPr>
        </p:pic>
        <p:pic>
          <p:nvPicPr>
            <p:cNvPr id="3" name="Imagen 2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6" y="95561"/>
              <a:ext cx="11655188" cy="1105054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4032542" y="3902996"/>
              <a:ext cx="4633785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/>
                <a:t>7. Escoge la opción “Inscripción” en el menú de Alumno y Ayuda Financiera..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72956" y="2442948"/>
              <a:ext cx="5240740" cy="300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" name="Conector angular 6"/>
            <p:cNvCxnSpPr>
              <a:stCxn id="4" idx="0"/>
              <a:endCxn id="5" idx="3"/>
            </p:cNvCxnSpPr>
            <p:nvPr/>
          </p:nvCxnSpPr>
          <p:spPr>
            <a:xfrm rot="16200000" flipV="1">
              <a:off x="5276605" y="2830165"/>
              <a:ext cx="1309922" cy="835739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31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468</Words>
  <Application>Microsoft Office PowerPoint</Application>
  <PresentationFormat>Panorámica</PresentationFormat>
  <Paragraphs>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Yovanna Yanneth Suarez Serna</dc:creator>
  <cp:lastModifiedBy>Ines Virginia Alvarez Rodelo</cp:lastModifiedBy>
  <cp:revision>41</cp:revision>
  <dcterms:created xsi:type="dcterms:W3CDTF">2016-10-24T20:25:27Z</dcterms:created>
  <dcterms:modified xsi:type="dcterms:W3CDTF">2016-11-30T14:45:48Z</dcterms:modified>
</cp:coreProperties>
</file>