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9" r:id="rId4"/>
    <p:sldId id="260" r:id="rId5"/>
    <p:sldId id="261" r:id="rId6"/>
    <p:sldId id="267" r:id="rId7"/>
    <p:sldId id="268" r:id="rId8"/>
    <p:sldId id="269" r:id="rId9"/>
    <p:sldId id="270" r:id="rId10"/>
    <p:sldId id="271" r:id="rId11"/>
    <p:sldId id="280" r:id="rId12"/>
    <p:sldId id="281" r:id="rId13"/>
    <p:sldId id="282" r:id="rId14"/>
    <p:sldId id="283" r:id="rId15"/>
    <p:sldId id="284" r:id="rId16"/>
    <p:sldId id="276" r:id="rId17"/>
    <p:sldId id="285" r:id="rId18"/>
    <p:sldId id="277" r:id="rId19"/>
    <p:sldId id="278"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0" d="100"/>
          <a:sy n="70" d="100"/>
        </p:scale>
        <p:origin x="43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54E449E-6693-4132-A448-6038EE5B41F7}" type="datetimeFigureOut">
              <a:rPr lang="es-MX" smtClean="0"/>
              <a:t>30/11/2016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325064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54E449E-6693-4132-A448-6038EE5B41F7}" type="datetimeFigureOut">
              <a:rPr lang="es-MX" smtClean="0"/>
              <a:t>30/11/2016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323173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54E449E-6693-4132-A448-6038EE5B41F7}" type="datetimeFigureOut">
              <a:rPr lang="es-MX" smtClean="0"/>
              <a:t>30/11/2016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52144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54E449E-6693-4132-A448-6038EE5B41F7}" type="datetimeFigureOut">
              <a:rPr lang="es-MX" smtClean="0"/>
              <a:t>30/11/2016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367112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54E449E-6693-4132-A448-6038EE5B41F7}" type="datetimeFigureOut">
              <a:rPr lang="es-MX" smtClean="0"/>
              <a:t>30/11/2016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136711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54E449E-6693-4132-A448-6038EE5B41F7}" type="datetimeFigureOut">
              <a:rPr lang="es-MX" smtClean="0"/>
              <a:t>30/11/2016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268140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54E449E-6693-4132-A448-6038EE5B41F7}" type="datetimeFigureOut">
              <a:rPr lang="es-MX" smtClean="0"/>
              <a:t>30/11/2016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341808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54E449E-6693-4132-A448-6038EE5B41F7}" type="datetimeFigureOut">
              <a:rPr lang="es-MX" smtClean="0"/>
              <a:t>30/11/2016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361505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54E449E-6693-4132-A448-6038EE5B41F7}" type="datetimeFigureOut">
              <a:rPr lang="es-MX" smtClean="0"/>
              <a:t>30/11/2016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29431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54E449E-6693-4132-A448-6038EE5B41F7}" type="datetimeFigureOut">
              <a:rPr lang="es-MX" smtClean="0"/>
              <a:t>30/11/2016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267766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54E449E-6693-4132-A448-6038EE5B41F7}" type="datetimeFigureOut">
              <a:rPr lang="es-MX" smtClean="0"/>
              <a:t>30/11/2016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9E04B0F-1972-4E9F-AB49-908C61F07658}" type="slidenum">
              <a:rPr lang="es-MX" smtClean="0"/>
              <a:t>‹Nº›</a:t>
            </a:fld>
            <a:endParaRPr lang="es-MX"/>
          </a:p>
        </p:txBody>
      </p:sp>
    </p:spTree>
    <p:extLst>
      <p:ext uri="{BB962C8B-B14F-4D97-AF65-F5344CB8AC3E}">
        <p14:creationId xmlns:p14="http://schemas.microsoft.com/office/powerpoint/2010/main" val="35628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E449E-6693-4132-A448-6038EE5B41F7}" type="datetimeFigureOut">
              <a:rPr lang="es-MX" smtClean="0"/>
              <a:t>30/11/2016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4B0F-1972-4E9F-AB49-908C61F07658}" type="slidenum">
              <a:rPr lang="es-MX" smtClean="0"/>
              <a:t>‹Nº›</a:t>
            </a:fld>
            <a:endParaRPr lang="es-MX"/>
          </a:p>
        </p:txBody>
      </p:sp>
    </p:spTree>
    <p:extLst>
      <p:ext uri="{BB962C8B-B14F-4D97-AF65-F5344CB8AC3E}">
        <p14:creationId xmlns:p14="http://schemas.microsoft.com/office/powerpoint/2010/main" val="271274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21423" y="2309049"/>
            <a:ext cx="8779121" cy="1323439"/>
          </a:xfrm>
          <a:prstGeom prst="rect">
            <a:avLst/>
          </a:prstGeom>
          <a:noFill/>
        </p:spPr>
        <p:txBody>
          <a:bodyPr wrap="square" rtlCol="0">
            <a:spAutoFit/>
          </a:bodyPr>
          <a:lstStyle/>
          <a:p>
            <a:pPr algn="ctr"/>
            <a:r>
              <a:rPr lang="es-MX" sz="4000" b="1" i="1" dirty="0"/>
              <a:t>Manual para realizar la inscripción de </a:t>
            </a:r>
            <a:r>
              <a:rPr lang="es-MX" sz="4000" b="1" i="1" dirty="0" smtClean="0"/>
              <a:t>cursos de Pregrado en SIRIUS</a:t>
            </a:r>
            <a:endParaRPr lang="es-MX" sz="4000" b="1" i="1" dirty="0"/>
          </a:p>
        </p:txBody>
      </p:sp>
    </p:spTree>
    <p:extLst>
      <p:ext uri="{BB962C8B-B14F-4D97-AF65-F5344CB8AC3E}">
        <p14:creationId xmlns:p14="http://schemas.microsoft.com/office/powerpoint/2010/main" val="11253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204716" y="450400"/>
            <a:ext cx="11655188" cy="4515321"/>
            <a:chOff x="204716" y="95561"/>
            <a:chExt cx="11655188" cy="4515321"/>
          </a:xfrm>
        </p:grpSpPr>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6" y="1082991"/>
              <a:ext cx="11655188" cy="2646661"/>
            </a:xfrm>
            <a:prstGeom prst="rect">
              <a:avLst/>
            </a:prstGeom>
          </p:spPr>
        </p:pic>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6" y="95561"/>
              <a:ext cx="11655188" cy="1105054"/>
            </a:xfrm>
            <a:prstGeom prst="rect">
              <a:avLst/>
            </a:prstGeom>
          </p:spPr>
        </p:pic>
        <p:sp>
          <p:nvSpPr>
            <p:cNvPr id="4" name="Rectángulo 3"/>
            <p:cNvSpPr/>
            <p:nvPr/>
          </p:nvSpPr>
          <p:spPr>
            <a:xfrm>
              <a:off x="4032542" y="3902996"/>
              <a:ext cx="4633785" cy="707886"/>
            </a:xfrm>
            <a:prstGeom prst="rect">
              <a:avLst/>
            </a:prstGeom>
            <a:noFill/>
            <a:ln>
              <a:solidFill>
                <a:srgbClr val="FF0000"/>
              </a:solidFill>
            </a:ln>
          </p:spPr>
          <p:txBody>
            <a:bodyPr wrap="square">
              <a:spAutoFit/>
            </a:bodyPr>
            <a:lstStyle/>
            <a:p>
              <a:pPr algn="ctr"/>
              <a:r>
                <a:rPr lang="es-MX" sz="2000" b="1" dirty="0"/>
                <a:t>7. Escoge la opción “Inscripción” en el menú de Alumno y Ayuda Financiera..</a:t>
              </a:r>
            </a:p>
          </p:txBody>
        </p:sp>
        <p:sp>
          <p:nvSpPr>
            <p:cNvPr id="5" name="Rectángulo redondeado 4"/>
            <p:cNvSpPr/>
            <p:nvPr/>
          </p:nvSpPr>
          <p:spPr>
            <a:xfrm>
              <a:off x="272956" y="2442948"/>
              <a:ext cx="5240740" cy="3002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Conector angular 6"/>
            <p:cNvCxnSpPr>
              <a:stCxn id="4" idx="0"/>
              <a:endCxn id="5" idx="3"/>
            </p:cNvCxnSpPr>
            <p:nvPr/>
          </p:nvCxnSpPr>
          <p:spPr>
            <a:xfrm rot="16200000" flipV="1">
              <a:off x="5276605" y="2830165"/>
              <a:ext cx="1309922" cy="835739"/>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099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6" y="1574867"/>
            <a:ext cx="11655188" cy="4591679"/>
          </a:xfrm>
          <a:prstGeom prst="rect">
            <a:avLst/>
          </a:prstGeom>
        </p:spPr>
      </p:pic>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6" y="489140"/>
            <a:ext cx="11655188" cy="1105054"/>
          </a:xfrm>
          <a:prstGeom prst="rect">
            <a:avLst/>
          </a:prstGeom>
        </p:spPr>
      </p:pic>
      <p:sp>
        <p:nvSpPr>
          <p:cNvPr id="5" name="Rectángulo 4"/>
          <p:cNvSpPr/>
          <p:nvPr/>
        </p:nvSpPr>
        <p:spPr>
          <a:xfrm>
            <a:off x="4773001" y="4616636"/>
            <a:ext cx="5249840" cy="707886"/>
          </a:xfrm>
          <a:prstGeom prst="rect">
            <a:avLst/>
          </a:prstGeom>
          <a:noFill/>
          <a:ln>
            <a:solidFill>
              <a:srgbClr val="FF0000"/>
            </a:solidFill>
          </a:ln>
        </p:spPr>
        <p:txBody>
          <a:bodyPr wrap="square">
            <a:spAutoFit/>
          </a:bodyPr>
          <a:lstStyle/>
          <a:p>
            <a:pPr algn="ctr"/>
            <a:r>
              <a:rPr lang="es-MX" sz="2000" b="1" dirty="0"/>
              <a:t>8. Escoge la opción </a:t>
            </a:r>
            <a:r>
              <a:rPr lang="es-MX" sz="2000" b="1" dirty="0" smtClean="0"/>
              <a:t>“Buscar clase” </a:t>
            </a:r>
            <a:r>
              <a:rPr lang="es-MX" sz="2000" b="1" dirty="0"/>
              <a:t>en el menú de Inscripción.</a:t>
            </a:r>
          </a:p>
        </p:txBody>
      </p:sp>
      <p:sp>
        <p:nvSpPr>
          <p:cNvPr id="6" name="Rectángulo redondeado 5"/>
          <p:cNvSpPr/>
          <p:nvPr/>
        </p:nvSpPr>
        <p:spPr>
          <a:xfrm>
            <a:off x="288940" y="3991328"/>
            <a:ext cx="4752295" cy="3002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Conector angular 6"/>
          <p:cNvCxnSpPr>
            <a:stCxn id="5" idx="0"/>
            <a:endCxn id="6" idx="3"/>
          </p:cNvCxnSpPr>
          <p:nvPr/>
        </p:nvCxnSpPr>
        <p:spPr>
          <a:xfrm rot="16200000" flipV="1">
            <a:off x="5981987" y="3200702"/>
            <a:ext cx="475182" cy="235668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4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813425" y="838554"/>
            <a:ext cx="10536120" cy="5297004"/>
            <a:chOff x="813425" y="838554"/>
            <a:chExt cx="10536120" cy="5297004"/>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25" y="838554"/>
              <a:ext cx="10536120" cy="4658375"/>
            </a:xfrm>
            <a:prstGeom prst="rect">
              <a:avLst/>
            </a:prstGeom>
          </p:spPr>
        </p:pic>
        <p:sp>
          <p:nvSpPr>
            <p:cNvPr id="4" name="Rectángulo 3"/>
            <p:cNvSpPr/>
            <p:nvPr/>
          </p:nvSpPr>
          <p:spPr>
            <a:xfrm>
              <a:off x="5297486" y="3586120"/>
              <a:ext cx="3991743" cy="707886"/>
            </a:xfrm>
            <a:prstGeom prst="rect">
              <a:avLst/>
            </a:prstGeom>
            <a:noFill/>
            <a:ln>
              <a:solidFill>
                <a:srgbClr val="FF0000"/>
              </a:solidFill>
            </a:ln>
          </p:spPr>
          <p:txBody>
            <a:bodyPr wrap="square">
              <a:spAutoFit/>
            </a:bodyPr>
            <a:lstStyle/>
            <a:p>
              <a:pPr algn="ctr"/>
              <a:r>
                <a:rPr lang="es-MX" sz="2000" b="1" dirty="0"/>
                <a:t>9</a:t>
              </a:r>
              <a:r>
                <a:rPr lang="es-MX" sz="2000" b="1" dirty="0" smtClean="0"/>
                <a:t>. Selecciona al periodo para el cual deseas buscar los horarios.</a:t>
              </a:r>
              <a:endParaRPr lang="es-MX" sz="2000" b="1" dirty="0"/>
            </a:p>
          </p:txBody>
        </p:sp>
        <p:sp>
          <p:nvSpPr>
            <p:cNvPr id="5" name="Rectángulo redondeado 4"/>
            <p:cNvSpPr/>
            <p:nvPr/>
          </p:nvSpPr>
          <p:spPr>
            <a:xfrm>
              <a:off x="813426" y="2960813"/>
              <a:ext cx="3613432" cy="6677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angular 5"/>
            <p:cNvCxnSpPr>
              <a:stCxn id="4" idx="0"/>
              <a:endCxn id="5" idx="3"/>
            </p:cNvCxnSpPr>
            <p:nvPr/>
          </p:nvCxnSpPr>
          <p:spPr>
            <a:xfrm rot="16200000" flipV="1">
              <a:off x="5714394" y="2007156"/>
              <a:ext cx="291428" cy="286650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813426" y="4905829"/>
              <a:ext cx="768631" cy="3483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712457" y="5735448"/>
              <a:ext cx="2569257" cy="400110"/>
            </a:xfrm>
            <a:prstGeom prst="rect">
              <a:avLst/>
            </a:prstGeom>
            <a:noFill/>
            <a:ln>
              <a:solidFill>
                <a:srgbClr val="FF0000"/>
              </a:solidFill>
            </a:ln>
          </p:spPr>
          <p:txBody>
            <a:bodyPr wrap="square">
              <a:spAutoFit/>
            </a:bodyPr>
            <a:lstStyle/>
            <a:p>
              <a:pPr algn="ctr"/>
              <a:r>
                <a:rPr lang="es-MX" sz="2000" b="1" dirty="0" smtClean="0"/>
                <a:t>Haz Clic en enviar</a:t>
              </a:r>
              <a:endParaRPr lang="es-MX" sz="2000" b="1" dirty="0"/>
            </a:p>
          </p:txBody>
        </p:sp>
        <p:cxnSp>
          <p:nvCxnSpPr>
            <p:cNvPr id="9" name="Conector angular 8"/>
            <p:cNvCxnSpPr>
              <a:stCxn id="8" idx="0"/>
              <a:endCxn id="7" idx="2"/>
            </p:cNvCxnSpPr>
            <p:nvPr/>
          </p:nvCxnSpPr>
          <p:spPr>
            <a:xfrm rot="16200000" flipV="1">
              <a:off x="1856776" y="4595138"/>
              <a:ext cx="481277" cy="179934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139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o 33"/>
          <p:cNvGrpSpPr/>
          <p:nvPr/>
        </p:nvGrpSpPr>
        <p:grpSpPr>
          <a:xfrm>
            <a:off x="1013703" y="323416"/>
            <a:ext cx="10164594" cy="6211167"/>
            <a:chOff x="1013703" y="323416"/>
            <a:chExt cx="10164594" cy="6211167"/>
          </a:xfrm>
        </p:grpSpPr>
        <p:pic>
          <p:nvPicPr>
            <p:cNvPr id="26" name="Imagen 2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03" y="323416"/>
              <a:ext cx="10164594" cy="6211167"/>
            </a:xfrm>
            <a:prstGeom prst="rect">
              <a:avLst/>
            </a:prstGeom>
          </p:spPr>
        </p:pic>
        <p:sp>
          <p:nvSpPr>
            <p:cNvPr id="3" name="Rectángulo redondeado 2"/>
            <p:cNvSpPr/>
            <p:nvPr/>
          </p:nvSpPr>
          <p:spPr>
            <a:xfrm>
              <a:off x="2147716" y="2472744"/>
              <a:ext cx="2321253" cy="495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5985149" y="3075057"/>
              <a:ext cx="4845983" cy="1015663"/>
            </a:xfrm>
            <a:prstGeom prst="rect">
              <a:avLst/>
            </a:prstGeom>
            <a:noFill/>
            <a:ln>
              <a:solidFill>
                <a:srgbClr val="FF0000"/>
              </a:solidFill>
            </a:ln>
          </p:spPr>
          <p:txBody>
            <a:bodyPr wrap="square">
              <a:spAutoFit/>
            </a:bodyPr>
            <a:lstStyle/>
            <a:p>
              <a:pPr algn="ctr"/>
              <a:r>
                <a:rPr lang="es-MX" sz="2000" b="1" dirty="0" smtClean="0"/>
                <a:t>10. Selecciona la materia según el curso en tu pensum.</a:t>
              </a:r>
            </a:p>
            <a:p>
              <a:pPr algn="ctr"/>
              <a:r>
                <a:rPr lang="es-MX" sz="2000" b="1" dirty="0" smtClean="0"/>
                <a:t>(Recuerda la codificación de los curso)</a:t>
              </a:r>
              <a:endParaRPr lang="es-MX" sz="2000" b="1" dirty="0"/>
            </a:p>
          </p:txBody>
        </p:sp>
        <p:cxnSp>
          <p:nvCxnSpPr>
            <p:cNvPr id="5" name="Conector angular 4"/>
            <p:cNvCxnSpPr>
              <a:stCxn id="4" idx="0"/>
              <a:endCxn id="3" idx="3"/>
            </p:cNvCxnSpPr>
            <p:nvPr/>
          </p:nvCxnSpPr>
          <p:spPr>
            <a:xfrm rot="16200000" flipV="1">
              <a:off x="6261181" y="928097"/>
              <a:ext cx="354749" cy="393917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8971601" y="1661374"/>
              <a:ext cx="220669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1013703" y="6104585"/>
              <a:ext cx="995401" cy="2833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7023482" y="6046197"/>
              <a:ext cx="3648608" cy="400110"/>
            </a:xfrm>
            <a:prstGeom prst="rect">
              <a:avLst/>
            </a:prstGeom>
            <a:noFill/>
            <a:ln>
              <a:solidFill>
                <a:srgbClr val="FF0000"/>
              </a:solidFill>
            </a:ln>
          </p:spPr>
          <p:txBody>
            <a:bodyPr wrap="square">
              <a:spAutoFit/>
            </a:bodyPr>
            <a:lstStyle/>
            <a:p>
              <a:pPr algn="ctr"/>
              <a:r>
                <a:rPr lang="es-MX" sz="2000" b="1" dirty="0" smtClean="0"/>
                <a:t>Haz Clic en Buscar Clase</a:t>
              </a:r>
              <a:endParaRPr lang="es-MX" sz="2000" b="1" dirty="0"/>
            </a:p>
          </p:txBody>
        </p:sp>
        <p:cxnSp>
          <p:nvCxnSpPr>
            <p:cNvPr id="14" name="Conector angular 13"/>
            <p:cNvCxnSpPr>
              <a:stCxn id="13" idx="1"/>
              <a:endCxn id="12" idx="3"/>
            </p:cNvCxnSpPr>
            <p:nvPr/>
          </p:nvCxnSpPr>
          <p:spPr>
            <a:xfrm rot="10800000" flipV="1">
              <a:off x="2009104" y="6246251"/>
              <a:ext cx="5014378" cy="1"/>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982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923203" y="152969"/>
            <a:ext cx="10378936" cy="6382853"/>
            <a:chOff x="923203" y="152969"/>
            <a:chExt cx="10378936" cy="6382853"/>
          </a:xfrm>
        </p:grpSpPr>
        <p:cxnSp>
          <p:nvCxnSpPr>
            <p:cNvPr id="3" name="Conector recto 2"/>
            <p:cNvCxnSpPr/>
            <p:nvPr/>
          </p:nvCxnSpPr>
          <p:spPr>
            <a:xfrm>
              <a:off x="9095443" y="1687131"/>
              <a:ext cx="220669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1681503" y="5612492"/>
              <a:ext cx="9620636" cy="923330"/>
            </a:xfrm>
            <a:prstGeom prst="rect">
              <a:avLst/>
            </a:prstGeom>
            <a:ln>
              <a:solidFill>
                <a:srgbClr val="FF0000"/>
              </a:solidFill>
            </a:ln>
          </p:spPr>
          <p:txBody>
            <a:bodyPr wrap="square">
              <a:spAutoFit/>
            </a:bodyPr>
            <a:lstStyle/>
            <a:p>
              <a:pPr algn="just"/>
              <a:r>
                <a:rPr lang="es-MX" b="1" dirty="0" smtClean="0"/>
                <a:t>11. Coloca </a:t>
              </a:r>
              <a:r>
                <a:rPr lang="es-MX" b="1" dirty="0"/>
                <a:t>el </a:t>
              </a:r>
              <a:r>
                <a:rPr lang="es-MX" b="1" dirty="0" err="1"/>
                <a:t>check</a:t>
              </a:r>
              <a:r>
                <a:rPr lang="es-MX" b="1" dirty="0"/>
                <a:t> en la cajita correspondiente al Curso o Cursos que deseas incluir en tu inscripción. Si no aparece cajita es porque el curso ya lo tienes inscrito. Si aparece una “C” en vez de cajita es porque el curso ya está cerrado, no tiene cupo. </a:t>
              </a:r>
              <a:r>
                <a:rPr lang="es-MX" b="1" dirty="0" smtClean="0"/>
                <a:t> Y Haz Selecciona </a:t>
              </a:r>
              <a:r>
                <a:rPr lang="es-MX" b="1" dirty="0"/>
                <a:t>“Registro”.</a:t>
              </a: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03" y="152969"/>
              <a:ext cx="10345594" cy="5315692"/>
            </a:xfrm>
            <a:prstGeom prst="rect">
              <a:avLst/>
            </a:prstGeom>
          </p:spPr>
        </p:pic>
        <p:sp>
          <p:nvSpPr>
            <p:cNvPr id="7" name="Rectángulo redondeado 6"/>
            <p:cNvSpPr/>
            <p:nvPr/>
          </p:nvSpPr>
          <p:spPr>
            <a:xfrm>
              <a:off x="936083" y="3606085"/>
              <a:ext cx="364684" cy="3477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angular 8"/>
            <p:cNvCxnSpPr>
              <a:stCxn id="7" idx="1"/>
              <a:endCxn id="4" idx="1"/>
            </p:cNvCxnSpPr>
            <p:nvPr/>
          </p:nvCxnSpPr>
          <p:spPr>
            <a:xfrm rot="10800000" flipH="1" flipV="1">
              <a:off x="936083" y="3779949"/>
              <a:ext cx="745420" cy="2294207"/>
            </a:xfrm>
            <a:prstGeom prst="bentConnector3">
              <a:avLst>
                <a:gd name="adj1" fmla="val -3066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redondeado 10"/>
            <p:cNvSpPr/>
            <p:nvPr/>
          </p:nvSpPr>
          <p:spPr>
            <a:xfrm>
              <a:off x="936083" y="5015837"/>
              <a:ext cx="776808" cy="3546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Conector angular 11"/>
            <p:cNvCxnSpPr>
              <a:stCxn id="11" idx="2"/>
              <a:endCxn id="4" idx="1"/>
            </p:cNvCxnSpPr>
            <p:nvPr/>
          </p:nvCxnSpPr>
          <p:spPr>
            <a:xfrm rot="16200000" flipH="1">
              <a:off x="1151162" y="5543815"/>
              <a:ext cx="703667" cy="35701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9095443" y="1506828"/>
              <a:ext cx="220669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445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7132" y="5391732"/>
            <a:ext cx="8791977" cy="646331"/>
          </a:xfrm>
          <a:prstGeom prst="rect">
            <a:avLst/>
          </a:prstGeom>
          <a:ln>
            <a:solidFill>
              <a:srgbClr val="FF0000"/>
            </a:solidFill>
          </a:ln>
        </p:spPr>
        <p:txBody>
          <a:bodyPr wrap="square">
            <a:spAutoFit/>
          </a:bodyPr>
          <a:lstStyle/>
          <a:p>
            <a:pPr algn="ctr"/>
            <a:r>
              <a:rPr lang="es-MX" b="1" dirty="0"/>
              <a:t>Cuando ya tengas completa tu inscripción con todos los cursos elegidos, verifícalos y revisa el total de créditos matriculados. </a:t>
            </a:r>
            <a:endParaRPr lang="es-MX" b="1" dirty="0" smtClean="0"/>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224" y="271843"/>
            <a:ext cx="10364646" cy="4810796"/>
          </a:xfrm>
          <a:prstGeom prst="rect">
            <a:avLst/>
          </a:prstGeom>
        </p:spPr>
      </p:pic>
      <p:sp>
        <p:nvSpPr>
          <p:cNvPr id="6" name="Rectángulo redondeado 5"/>
          <p:cNvSpPr/>
          <p:nvPr/>
        </p:nvSpPr>
        <p:spPr>
          <a:xfrm>
            <a:off x="1030309" y="4172755"/>
            <a:ext cx="2743200" cy="7727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redondeado 6"/>
          <p:cNvSpPr/>
          <p:nvPr/>
        </p:nvSpPr>
        <p:spPr>
          <a:xfrm>
            <a:off x="10738834" y="1002407"/>
            <a:ext cx="568818" cy="3498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8" name="Conector recto 7"/>
          <p:cNvCxnSpPr/>
          <p:nvPr/>
        </p:nvCxnSpPr>
        <p:spPr>
          <a:xfrm>
            <a:off x="9095443" y="1596981"/>
            <a:ext cx="220669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37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440" y="1831527"/>
            <a:ext cx="9788879" cy="5020376"/>
          </a:xfrm>
          <a:prstGeom prst="rect">
            <a:avLst/>
          </a:prstGeom>
        </p:spPr>
      </p:pic>
      <p:sp>
        <p:nvSpPr>
          <p:cNvPr id="2" name="Rectángulo 1"/>
          <p:cNvSpPr/>
          <p:nvPr/>
        </p:nvSpPr>
        <p:spPr>
          <a:xfrm>
            <a:off x="4535606" y="5008743"/>
            <a:ext cx="6300713" cy="1200329"/>
          </a:xfrm>
          <a:prstGeom prst="rect">
            <a:avLst/>
          </a:prstGeom>
          <a:noFill/>
          <a:ln>
            <a:solidFill>
              <a:srgbClr val="FF0000"/>
            </a:solidFill>
          </a:ln>
        </p:spPr>
        <p:txBody>
          <a:bodyPr wrap="square">
            <a:spAutoFit/>
          </a:bodyPr>
          <a:lstStyle/>
          <a:p>
            <a:pPr algn="ctr"/>
            <a:r>
              <a:rPr lang="es-MX" b="1" dirty="0" smtClean="0"/>
              <a:t>Para </a:t>
            </a:r>
            <a:r>
              <a:rPr lang="es-MX" b="1" dirty="0"/>
              <a:t>eliminar algún curso inscrito, ya sea porque te equivocaste al ingresarlo o porque ya no lo deseas cursar, escoge para ese NRC la opción </a:t>
            </a:r>
            <a:r>
              <a:rPr lang="es-MX" b="1" dirty="0" smtClean="0"/>
              <a:t>“BAJA POR WEB ” </a:t>
            </a:r>
            <a:r>
              <a:rPr lang="es-MX" b="1" dirty="0"/>
              <a:t>en la columna Acción. </a:t>
            </a:r>
            <a:endParaRPr lang="es-MX" b="1" dirty="0" smtClean="0"/>
          </a:p>
          <a:p>
            <a:pPr algn="ctr"/>
            <a:r>
              <a:rPr lang="es-MX" b="1" dirty="0" smtClean="0"/>
              <a:t>Haz </a:t>
            </a:r>
            <a:r>
              <a:rPr lang="es-MX" b="1" dirty="0"/>
              <a:t>clic en el botón “Enviar Cambios”. </a:t>
            </a:r>
            <a:r>
              <a:rPr lang="es-MX" b="1" dirty="0" smtClean="0"/>
              <a:t>                               </a:t>
            </a:r>
            <a:endParaRPr lang="es-MX" b="1" dirty="0"/>
          </a:p>
        </p:txBody>
      </p:sp>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39" y="61001"/>
            <a:ext cx="9788880" cy="1770526"/>
          </a:xfrm>
          <a:prstGeom prst="rect">
            <a:avLst/>
          </a:prstGeom>
        </p:spPr>
      </p:pic>
      <p:sp>
        <p:nvSpPr>
          <p:cNvPr id="7" name="Rectángulo redondeado 6"/>
          <p:cNvSpPr/>
          <p:nvPr/>
        </p:nvSpPr>
        <p:spPr>
          <a:xfrm>
            <a:off x="3220867" y="2975212"/>
            <a:ext cx="1146412" cy="15967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angular 8"/>
          <p:cNvCxnSpPr>
            <a:stCxn id="2" idx="0"/>
            <a:endCxn id="7" idx="2"/>
          </p:cNvCxnSpPr>
          <p:nvPr/>
        </p:nvCxnSpPr>
        <p:spPr>
          <a:xfrm rot="16200000" flipV="1">
            <a:off x="5521647" y="2844427"/>
            <a:ext cx="436743" cy="3891890"/>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8129528" y="1429556"/>
            <a:ext cx="220669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41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64005" y="204920"/>
            <a:ext cx="6272358" cy="369332"/>
          </a:xfrm>
          <a:prstGeom prst="rect">
            <a:avLst/>
          </a:prstGeom>
        </p:spPr>
        <p:txBody>
          <a:bodyPr wrap="none">
            <a:spAutoFit/>
          </a:bodyPr>
          <a:lstStyle/>
          <a:p>
            <a:r>
              <a:rPr lang="es-MX" b="1" dirty="0"/>
              <a:t>LISTADO DE POSIBLES ERRORES EN LA INSCRIPCION DE CURSOS </a:t>
            </a:r>
          </a:p>
        </p:txBody>
      </p:sp>
      <p:graphicFrame>
        <p:nvGraphicFramePr>
          <p:cNvPr id="3" name="Tabla 2"/>
          <p:cNvGraphicFramePr>
            <a:graphicFrameLocks noGrp="1"/>
          </p:cNvGraphicFramePr>
          <p:nvPr>
            <p:extLst>
              <p:ext uri="{D42A27DB-BD31-4B8C-83A1-F6EECF244321}">
                <p14:modId xmlns:p14="http://schemas.microsoft.com/office/powerpoint/2010/main" val="3862954926"/>
              </p:ext>
            </p:extLst>
          </p:nvPr>
        </p:nvGraphicFramePr>
        <p:xfrm>
          <a:off x="912253" y="831831"/>
          <a:ext cx="10650828" cy="5890940"/>
        </p:xfrm>
        <a:graphic>
          <a:graphicData uri="http://schemas.openxmlformats.org/drawingml/2006/table">
            <a:tbl>
              <a:tblPr>
                <a:tableStyleId>{69CF1AB2-1976-4502-BF36-3FF5EA218861}</a:tableStyleId>
              </a:tblPr>
              <a:tblGrid>
                <a:gridCol w="2769215"/>
                <a:gridCol w="3976309"/>
                <a:gridCol w="3905304"/>
              </a:tblGrid>
              <a:tr h="256129">
                <a:tc>
                  <a:txBody>
                    <a:bodyPr/>
                    <a:lstStyle/>
                    <a:p>
                      <a:pPr algn="ctr" fontAlgn="ctr"/>
                      <a:r>
                        <a:rPr lang="es-MX" sz="1600" b="1" u="none" strike="noStrike" dirty="0">
                          <a:effectLst/>
                        </a:rPr>
                        <a:t>Error</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ctr" fontAlgn="ctr"/>
                      <a:r>
                        <a:rPr lang="es-MX" sz="1600" b="1" u="none" strike="noStrike" dirty="0">
                          <a:effectLst/>
                        </a:rPr>
                        <a:t>Descripción</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ctr" fontAlgn="ctr"/>
                      <a:r>
                        <a:rPr lang="es-MX" sz="1600" b="1" u="none" strike="noStrike" dirty="0">
                          <a:effectLst/>
                        </a:rPr>
                        <a:t>Solución </a:t>
                      </a:r>
                      <a:endParaRPr lang="es-MX" sz="1600" b="1" i="0" u="none" strike="noStrike" dirty="0">
                        <a:solidFill>
                          <a:srgbClr val="000000"/>
                        </a:solidFill>
                        <a:effectLst/>
                        <a:latin typeface="Calibri" panose="020F0502020204030204" pitchFamily="34" charset="0"/>
                      </a:endParaRPr>
                    </a:p>
                  </a:txBody>
                  <a:tcPr marL="9459" marR="9459" marT="9459" marB="0" anchor="ctr"/>
                </a:tc>
              </a:tr>
              <a:tr h="256129">
                <a:tc>
                  <a:txBody>
                    <a:bodyPr/>
                    <a:lstStyle/>
                    <a:p>
                      <a:pPr algn="l" fontAlgn="ctr"/>
                      <a:r>
                        <a:rPr lang="es-MX" sz="1600" b="1" u="none" strike="noStrike" dirty="0">
                          <a:effectLst/>
                        </a:rPr>
                        <a:t>CLOSED SECTION </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Sección cerrada (No hay cupos).</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 Elije otro NRC para esa materia.</a:t>
                      </a:r>
                      <a:endParaRPr lang="es-MX" sz="1600" b="0" i="0" u="none" strike="noStrike">
                        <a:solidFill>
                          <a:srgbClr val="000000"/>
                        </a:solidFill>
                        <a:effectLst/>
                        <a:latin typeface="Calibri" panose="020F0502020204030204" pitchFamily="34" charset="0"/>
                      </a:endParaRPr>
                    </a:p>
                  </a:txBody>
                  <a:tcPr marL="9459" marR="9459" marT="9459" marB="0" anchor="ctr"/>
                </a:tc>
              </a:tr>
              <a:tr h="512255">
                <a:tc>
                  <a:txBody>
                    <a:bodyPr/>
                    <a:lstStyle/>
                    <a:p>
                      <a:pPr algn="l" fontAlgn="ctr"/>
                      <a:r>
                        <a:rPr lang="es-MX" sz="1600" b="1" u="none" strike="noStrike" dirty="0">
                          <a:effectLst/>
                        </a:rPr>
                        <a:t>TIME CONFLIC WITH (NRC)</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TIME CONFLIC WITH (NRC) Conflicto de Horario con el NRC. </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Seleccione otro NRC en el que no se te cruce el horario.</a:t>
                      </a:r>
                      <a:endParaRPr lang="es-MX" sz="1600" b="0" i="0" u="none" strike="noStrike">
                        <a:solidFill>
                          <a:srgbClr val="000000"/>
                        </a:solidFill>
                        <a:effectLst/>
                        <a:latin typeface="Calibri" panose="020F0502020204030204" pitchFamily="34" charset="0"/>
                      </a:endParaRPr>
                    </a:p>
                  </a:txBody>
                  <a:tcPr marL="9459" marR="9459" marT="9459" marB="0" anchor="ctr"/>
                </a:tc>
              </a:tr>
              <a:tr h="512255">
                <a:tc>
                  <a:txBody>
                    <a:bodyPr/>
                    <a:lstStyle/>
                    <a:p>
                      <a:pPr algn="l" fontAlgn="ctr"/>
                      <a:r>
                        <a:rPr lang="es-MX" sz="1600" b="1" u="none" strike="noStrike" dirty="0">
                          <a:effectLst/>
                        </a:rPr>
                        <a:t>PREQ and TEST SCOREERROR </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Error de Pre-requisito (Falta cursarlo). </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No puedes escoger este curso ya que no has aprobado la materia prerrequisito.</a:t>
                      </a:r>
                      <a:endParaRPr lang="es-MX" sz="1600" b="0" i="0" u="none" strike="noStrike">
                        <a:solidFill>
                          <a:srgbClr val="000000"/>
                        </a:solidFill>
                        <a:effectLst/>
                        <a:latin typeface="Calibri" panose="020F0502020204030204" pitchFamily="34" charset="0"/>
                      </a:endParaRPr>
                    </a:p>
                  </a:txBody>
                  <a:tcPr marL="9459" marR="9459" marT="9459" marB="0" anchor="ctr"/>
                </a:tc>
              </a:tr>
              <a:tr h="768384">
                <a:tc>
                  <a:txBody>
                    <a:bodyPr/>
                    <a:lstStyle/>
                    <a:p>
                      <a:pPr algn="l" fontAlgn="ctr"/>
                      <a:r>
                        <a:rPr lang="es-MX" sz="1600" b="1" u="none" strike="noStrike" dirty="0">
                          <a:effectLst/>
                        </a:rPr>
                        <a:t>CORQ_(Nombre de la materia) REQ </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NRC de materia tiene el correquisito indicado (Nombre de la materia), debe ingresar NRC para ambas materias.</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 Elije ambos NRC (materia y correquisito)</a:t>
                      </a:r>
                      <a:endParaRPr lang="es-MX" sz="1600" b="0" i="0" u="none" strike="noStrike">
                        <a:solidFill>
                          <a:srgbClr val="000000"/>
                        </a:solidFill>
                        <a:effectLst/>
                        <a:latin typeface="Calibri" panose="020F0502020204030204" pitchFamily="34" charset="0"/>
                      </a:endParaRPr>
                    </a:p>
                  </a:txBody>
                  <a:tcPr marL="9459" marR="9459" marT="9459" marB="0" anchor="ctr"/>
                </a:tc>
              </a:tr>
              <a:tr h="512255">
                <a:tc>
                  <a:txBody>
                    <a:bodyPr/>
                    <a:lstStyle/>
                    <a:p>
                      <a:pPr algn="l" fontAlgn="ctr"/>
                      <a:r>
                        <a:rPr lang="es-MX" sz="1600" b="1" u="none" strike="noStrike" dirty="0">
                          <a:effectLst/>
                        </a:rPr>
                        <a:t>MAXIMUN HOURS EXCEEDED</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dirty="0">
                          <a:effectLst/>
                        </a:rPr>
                        <a:t> Exceso en el límite máximo de créditos permitidos para el periodo. </a:t>
                      </a:r>
                      <a:endParaRPr lang="es-MX" sz="16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dirty="0">
                          <a:effectLst/>
                        </a:rPr>
                        <a:t>No puedes pasarte de los créditos máximos a cursar por periodo.</a:t>
                      </a:r>
                      <a:endParaRPr lang="es-MX" sz="1600" b="0" i="0" u="none" strike="noStrike" dirty="0">
                        <a:solidFill>
                          <a:srgbClr val="000000"/>
                        </a:solidFill>
                        <a:effectLst/>
                        <a:latin typeface="Calibri" panose="020F0502020204030204" pitchFamily="34" charset="0"/>
                      </a:endParaRPr>
                    </a:p>
                  </a:txBody>
                  <a:tcPr marL="9459" marR="9459" marT="9459" marB="0" anchor="ctr"/>
                </a:tc>
              </a:tr>
              <a:tr h="512255">
                <a:tc>
                  <a:txBody>
                    <a:bodyPr/>
                    <a:lstStyle/>
                    <a:p>
                      <a:pPr algn="l" fontAlgn="ctr"/>
                      <a:r>
                        <a:rPr lang="pt-BR" sz="1600" b="1" u="none" strike="noStrike" dirty="0">
                          <a:effectLst/>
                        </a:rPr>
                        <a:t>LINK ERROR: (Código de Conector) REQUERIDO</a:t>
                      </a:r>
                      <a:endParaRPr lang="pt-BR"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 Error de Liga. Requiere sección Teoría o Laboratorio. </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Elije ambos NRC (Teoría y Laboratorio)</a:t>
                      </a:r>
                      <a:endParaRPr lang="es-MX" sz="1600" b="0" i="0" u="none" strike="noStrike">
                        <a:solidFill>
                          <a:srgbClr val="000000"/>
                        </a:solidFill>
                        <a:effectLst/>
                        <a:latin typeface="Calibri" panose="020F0502020204030204" pitchFamily="34" charset="0"/>
                      </a:endParaRPr>
                    </a:p>
                  </a:txBody>
                  <a:tcPr marL="9459" marR="9459" marT="9459" marB="0" anchor="ctr"/>
                </a:tc>
              </a:tr>
              <a:tr h="256129">
                <a:tc>
                  <a:txBody>
                    <a:bodyPr/>
                    <a:lstStyle/>
                    <a:p>
                      <a:pPr algn="l" fontAlgn="ctr"/>
                      <a:r>
                        <a:rPr lang="en-US" sz="1600" b="1" u="none" strike="noStrike" dirty="0">
                          <a:effectLst/>
                        </a:rPr>
                        <a:t>DUPL SEC- PRESS CLEAR REC </a:t>
                      </a:r>
                      <a:endParaRPr lang="en-US"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Inscribió dos veces el mismo NRC.</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 Revisa si ya tienes inscrito este NRC.</a:t>
                      </a:r>
                      <a:endParaRPr lang="es-MX" sz="1600" b="0" i="0" u="none" strike="noStrike">
                        <a:solidFill>
                          <a:srgbClr val="000000"/>
                        </a:solidFill>
                        <a:effectLst/>
                        <a:latin typeface="Calibri" panose="020F0502020204030204" pitchFamily="34" charset="0"/>
                      </a:endParaRPr>
                    </a:p>
                  </a:txBody>
                  <a:tcPr marL="9459" marR="9459" marT="9459" marB="0" anchor="ctr"/>
                </a:tc>
              </a:tr>
              <a:tr h="512255">
                <a:tc>
                  <a:txBody>
                    <a:bodyPr/>
                    <a:lstStyle/>
                    <a:p>
                      <a:pPr algn="l" fontAlgn="ctr"/>
                      <a:r>
                        <a:rPr lang="en-US" sz="1600" b="1" u="none" strike="noStrike" dirty="0">
                          <a:effectLst/>
                        </a:rPr>
                        <a:t>DUPL CRSE WITH SEC – NRC</a:t>
                      </a:r>
                      <a:endParaRPr lang="en-US"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 Inscribió dos NRC del mismo Curso – Materia. </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Solo debes escoger un NRC para cada materia.</a:t>
                      </a:r>
                      <a:endParaRPr lang="es-MX" sz="1600" b="0" i="0" u="none" strike="noStrike">
                        <a:solidFill>
                          <a:srgbClr val="000000"/>
                        </a:solidFill>
                        <a:effectLst/>
                        <a:latin typeface="Calibri" panose="020F0502020204030204" pitchFamily="34" charset="0"/>
                      </a:endParaRPr>
                    </a:p>
                  </a:txBody>
                  <a:tcPr marL="9459" marR="9459" marT="9459" marB="0" anchor="ctr"/>
                </a:tc>
              </a:tr>
              <a:tr h="768384">
                <a:tc>
                  <a:txBody>
                    <a:bodyPr/>
                    <a:lstStyle/>
                    <a:p>
                      <a:pPr algn="l" fontAlgn="ctr"/>
                      <a:r>
                        <a:rPr lang="es-MX" sz="1600" b="1" u="none" strike="noStrike" dirty="0">
                          <a:effectLst/>
                        </a:rPr>
                        <a:t>CAMPUS RESTRICTION </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Restricción de Campus. </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EL NRC elegido no aplica para la Sede o Campus en el cual estás matriculado.  Escoge otro.</a:t>
                      </a:r>
                      <a:endParaRPr lang="es-MX" sz="1600" b="0" i="0" u="none" strike="noStrike">
                        <a:solidFill>
                          <a:srgbClr val="000000"/>
                        </a:solidFill>
                        <a:effectLst/>
                        <a:latin typeface="Calibri" panose="020F0502020204030204" pitchFamily="34" charset="0"/>
                      </a:endParaRPr>
                    </a:p>
                  </a:txBody>
                  <a:tcPr marL="9459" marR="9459" marT="9459" marB="0" anchor="ctr"/>
                </a:tc>
              </a:tr>
              <a:tr h="512255">
                <a:tc>
                  <a:txBody>
                    <a:bodyPr/>
                    <a:lstStyle/>
                    <a:p>
                      <a:pPr algn="l" fontAlgn="ctr"/>
                      <a:r>
                        <a:rPr lang="es-MX" sz="1600" b="1" u="none" strike="noStrike" dirty="0">
                          <a:effectLst/>
                        </a:rPr>
                        <a:t>COLLEGE RESTRICTION </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Restricción de Facultad. </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EL NRC elegido no aplica para la Facultad a la cual perteneces. Escoge otro.</a:t>
                      </a:r>
                      <a:endParaRPr lang="es-MX" sz="1600" b="0" i="0" u="none" strike="noStrike">
                        <a:solidFill>
                          <a:srgbClr val="000000"/>
                        </a:solidFill>
                        <a:effectLst/>
                        <a:latin typeface="Calibri" panose="020F0502020204030204" pitchFamily="34" charset="0"/>
                      </a:endParaRPr>
                    </a:p>
                  </a:txBody>
                  <a:tcPr marL="9459" marR="9459" marT="9459" marB="0" anchor="ctr"/>
                </a:tc>
              </a:tr>
              <a:tr h="512255">
                <a:tc>
                  <a:txBody>
                    <a:bodyPr/>
                    <a:lstStyle/>
                    <a:p>
                      <a:pPr algn="l" fontAlgn="ctr"/>
                      <a:r>
                        <a:rPr lang="es-MX" sz="1600" b="1" u="none" strike="noStrike" dirty="0">
                          <a:effectLst/>
                        </a:rPr>
                        <a:t>MAJOR RESTRICTION</a:t>
                      </a:r>
                      <a:endParaRPr lang="es-MX" sz="1600" b="1"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a:effectLst/>
                        </a:rPr>
                        <a:t> Restricción de Carrera. </a:t>
                      </a:r>
                      <a:endParaRPr lang="es-MX" sz="16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s-MX" sz="1600" u="none" strike="noStrike" dirty="0">
                          <a:effectLst/>
                        </a:rPr>
                        <a:t>EL NRC elegido no aplica para la carrera a la cual perteneces. Escoge otro.</a:t>
                      </a:r>
                      <a:endParaRPr lang="es-MX" sz="1600" b="0" i="0" u="none" strike="noStrike" dirty="0">
                        <a:solidFill>
                          <a:srgbClr val="000000"/>
                        </a:solidFill>
                        <a:effectLst/>
                        <a:latin typeface="Calibri" panose="020F0502020204030204" pitchFamily="34" charset="0"/>
                      </a:endParaRPr>
                    </a:p>
                  </a:txBody>
                  <a:tcPr marL="9459" marR="9459" marT="9459" marB="0" anchor="ctr"/>
                </a:tc>
              </a:tr>
            </a:tbl>
          </a:graphicData>
        </a:graphic>
      </p:graphicFrame>
    </p:spTree>
    <p:extLst>
      <p:ext uri="{BB962C8B-B14F-4D97-AF65-F5344CB8AC3E}">
        <p14:creationId xmlns:p14="http://schemas.microsoft.com/office/powerpoint/2010/main" val="332509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6" y="1542593"/>
            <a:ext cx="11655188" cy="4591679"/>
          </a:xfrm>
          <a:prstGeom prst="rect">
            <a:avLst/>
          </a:prstGeom>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6" y="456866"/>
            <a:ext cx="11655188" cy="1105054"/>
          </a:xfrm>
          <a:prstGeom prst="rect">
            <a:avLst/>
          </a:prstGeom>
        </p:spPr>
      </p:pic>
      <p:sp>
        <p:nvSpPr>
          <p:cNvPr id="8" name="Rectángulo 7"/>
          <p:cNvSpPr/>
          <p:nvPr/>
        </p:nvSpPr>
        <p:spPr>
          <a:xfrm>
            <a:off x="5141493" y="4516122"/>
            <a:ext cx="6036026" cy="1015663"/>
          </a:xfrm>
          <a:prstGeom prst="rect">
            <a:avLst/>
          </a:prstGeom>
          <a:noFill/>
          <a:ln>
            <a:solidFill>
              <a:srgbClr val="FF0000"/>
            </a:solidFill>
          </a:ln>
        </p:spPr>
        <p:txBody>
          <a:bodyPr wrap="square">
            <a:spAutoFit/>
          </a:bodyPr>
          <a:lstStyle/>
          <a:p>
            <a:pPr algn="ctr"/>
            <a:r>
              <a:rPr lang="es-MX" sz="2000" b="1" dirty="0" smtClean="0"/>
              <a:t>Luego de Inscribir los cursos puedes verificar tu horario por semana, en el menú Inscripción en la opción “Semana de un vistazo”.</a:t>
            </a:r>
            <a:endParaRPr lang="es-MX" sz="2000" b="1" dirty="0"/>
          </a:p>
        </p:txBody>
      </p:sp>
      <p:sp>
        <p:nvSpPr>
          <p:cNvPr id="9" name="Rectángulo redondeado 8"/>
          <p:cNvSpPr/>
          <p:nvPr/>
        </p:nvSpPr>
        <p:spPr>
          <a:xfrm>
            <a:off x="272957" y="4243166"/>
            <a:ext cx="2662982" cy="3411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angular 9"/>
          <p:cNvCxnSpPr>
            <a:stCxn id="8" idx="0"/>
            <a:endCxn id="9" idx="3"/>
          </p:cNvCxnSpPr>
          <p:nvPr/>
        </p:nvCxnSpPr>
        <p:spPr>
          <a:xfrm rot="16200000" flipV="1">
            <a:off x="5496544" y="1853159"/>
            <a:ext cx="102358" cy="522356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05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33" y="2032747"/>
            <a:ext cx="9163658" cy="4159875"/>
          </a:xfrm>
          <a:prstGeom prst="rect">
            <a:avLst/>
          </a:prstGeo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982" y="62436"/>
            <a:ext cx="8802998" cy="1970311"/>
          </a:xfrm>
          <a:prstGeom prst="rect">
            <a:avLst/>
          </a:prstGeom>
        </p:spPr>
      </p:pic>
      <p:sp>
        <p:nvSpPr>
          <p:cNvPr id="9" name="Rectángulo 8"/>
          <p:cNvSpPr/>
          <p:nvPr/>
        </p:nvSpPr>
        <p:spPr>
          <a:xfrm>
            <a:off x="2611047" y="5408807"/>
            <a:ext cx="7456867" cy="1015663"/>
          </a:xfrm>
          <a:prstGeom prst="rect">
            <a:avLst/>
          </a:prstGeom>
          <a:noFill/>
          <a:ln>
            <a:solidFill>
              <a:srgbClr val="FF0000"/>
            </a:solidFill>
          </a:ln>
        </p:spPr>
        <p:txBody>
          <a:bodyPr wrap="square">
            <a:spAutoFit/>
          </a:bodyPr>
          <a:lstStyle/>
          <a:p>
            <a:pPr algn="ctr"/>
            <a:r>
              <a:rPr lang="es-MX" sz="2000" b="1" dirty="0" smtClean="0"/>
              <a:t>Así podrás ver tu horario semana a semana</a:t>
            </a:r>
          </a:p>
          <a:p>
            <a:pPr algn="ctr"/>
            <a:r>
              <a:rPr lang="es-MX" sz="2000" b="1" dirty="0" smtClean="0"/>
              <a:t>Por </a:t>
            </a:r>
            <a:r>
              <a:rPr lang="es-MX" sz="2000" b="1" dirty="0"/>
              <a:t>seguridad, siempre que finalices tu sesión en SIRIUS, selecciona “Salir” para cerrarla.</a:t>
            </a:r>
            <a:r>
              <a:rPr lang="es-MX" sz="2000" b="1" dirty="0" smtClean="0"/>
              <a:t> </a:t>
            </a:r>
            <a:endParaRPr lang="es-MX" sz="2000" b="1" dirty="0"/>
          </a:p>
        </p:txBody>
      </p:sp>
      <p:cxnSp>
        <p:nvCxnSpPr>
          <p:cNvPr id="10" name="Conector recto 9"/>
          <p:cNvCxnSpPr/>
          <p:nvPr/>
        </p:nvCxnSpPr>
        <p:spPr>
          <a:xfrm>
            <a:off x="8534284" y="1210615"/>
            <a:ext cx="220669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10264461" y="764255"/>
            <a:ext cx="542277" cy="2575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0" name="Conector angular 19"/>
          <p:cNvCxnSpPr>
            <a:stCxn id="9" idx="3"/>
            <a:endCxn id="18" idx="3"/>
          </p:cNvCxnSpPr>
          <p:nvPr/>
        </p:nvCxnSpPr>
        <p:spPr>
          <a:xfrm flipV="1">
            <a:off x="10067914" y="893044"/>
            <a:ext cx="738824" cy="5023595"/>
          </a:xfrm>
          <a:prstGeom prst="bentConnector3">
            <a:avLst>
              <a:gd name="adj1" fmla="val 13094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581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01325" y="437360"/>
            <a:ext cx="8160774" cy="707886"/>
          </a:xfrm>
          <a:prstGeom prst="rect">
            <a:avLst/>
          </a:prstGeom>
        </p:spPr>
        <p:txBody>
          <a:bodyPr wrap="square">
            <a:spAutoFit/>
          </a:bodyPr>
          <a:lstStyle/>
          <a:p>
            <a:pPr algn="ctr"/>
            <a:r>
              <a:rPr lang="es-MX" sz="4000" b="1" i="1" dirty="0" smtClean="0">
                <a:latin typeface="Arial" panose="020B0604020202020204" pitchFamily="34" charset="0"/>
              </a:rPr>
              <a:t>NRC</a:t>
            </a:r>
            <a:endParaRPr lang="es-MX" sz="4000" dirty="0"/>
          </a:p>
        </p:txBody>
      </p:sp>
      <p:sp>
        <p:nvSpPr>
          <p:cNvPr id="4" name="Rectángulo 3"/>
          <p:cNvSpPr/>
          <p:nvPr/>
        </p:nvSpPr>
        <p:spPr>
          <a:xfrm>
            <a:off x="904567" y="1303225"/>
            <a:ext cx="10078992" cy="2123658"/>
          </a:xfrm>
          <a:prstGeom prst="rect">
            <a:avLst/>
          </a:prstGeom>
        </p:spPr>
        <p:txBody>
          <a:bodyPr wrap="square">
            <a:spAutoFit/>
          </a:bodyPr>
          <a:lstStyle/>
          <a:p>
            <a:pPr algn="just"/>
            <a:r>
              <a:rPr lang="es-MX" sz="1600" i="1" dirty="0">
                <a:latin typeface="Arial" panose="020B0604020202020204" pitchFamily="34" charset="0"/>
              </a:rPr>
              <a:t>E</a:t>
            </a:r>
            <a:r>
              <a:rPr lang="es-MX" sz="1600" i="1" dirty="0" smtClean="0">
                <a:latin typeface="Arial" panose="020B0604020202020204" pitchFamily="34" charset="0"/>
              </a:rPr>
              <a:t>s </a:t>
            </a:r>
            <a:r>
              <a:rPr lang="es-MX" sz="1600" i="1" dirty="0">
                <a:latin typeface="Arial" panose="020B0604020202020204" pitchFamily="34" charset="0"/>
              </a:rPr>
              <a:t>el “</a:t>
            </a:r>
            <a:r>
              <a:rPr lang="es-MX" sz="1600" b="1" i="1" dirty="0">
                <a:latin typeface="Arial" panose="020B0604020202020204" pitchFamily="34" charset="0"/>
              </a:rPr>
              <a:t>N</a:t>
            </a:r>
            <a:r>
              <a:rPr lang="es-MX" sz="1600" i="1" dirty="0">
                <a:latin typeface="Arial" panose="020B0604020202020204" pitchFamily="34" charset="0"/>
              </a:rPr>
              <a:t>úmero de </a:t>
            </a:r>
            <a:r>
              <a:rPr lang="es-MX" sz="1600" b="1" i="1" dirty="0">
                <a:latin typeface="Arial" panose="020B0604020202020204" pitchFamily="34" charset="0"/>
              </a:rPr>
              <a:t>R</a:t>
            </a:r>
            <a:r>
              <a:rPr lang="es-MX" sz="1600" i="1" dirty="0">
                <a:latin typeface="Arial" panose="020B0604020202020204" pitchFamily="34" charset="0"/>
              </a:rPr>
              <a:t>eferencia de </a:t>
            </a:r>
            <a:r>
              <a:rPr lang="es-MX" sz="1600" b="1" i="1" dirty="0">
                <a:latin typeface="Arial" panose="020B0604020202020204" pitchFamily="34" charset="0"/>
              </a:rPr>
              <a:t>C</a:t>
            </a:r>
            <a:r>
              <a:rPr lang="es-MX" sz="1600" i="1" dirty="0">
                <a:latin typeface="Arial" panose="020B0604020202020204" pitchFamily="34" charset="0"/>
              </a:rPr>
              <a:t>urso”. Este </a:t>
            </a:r>
            <a:r>
              <a:rPr lang="es-MX" sz="1600" i="1" dirty="0" smtClean="0">
                <a:latin typeface="Arial" panose="020B0604020202020204" pitchFamily="34" charset="0"/>
              </a:rPr>
              <a:t>número </a:t>
            </a:r>
            <a:r>
              <a:rPr lang="es-MX" sz="1600" i="1" dirty="0">
                <a:latin typeface="Arial" panose="020B0604020202020204" pitchFamily="34" charset="0"/>
              </a:rPr>
              <a:t>es el que el debes </a:t>
            </a:r>
            <a:r>
              <a:rPr lang="es-MX" sz="1600" i="1" dirty="0" smtClean="0">
                <a:latin typeface="Arial" panose="020B0604020202020204" pitchFamily="34" charset="0"/>
              </a:rPr>
              <a:t>matricular en </a:t>
            </a:r>
            <a:r>
              <a:rPr lang="es-MX" sz="1600" i="1" dirty="0">
                <a:latin typeface="Arial" panose="020B0604020202020204" pitchFamily="34" charset="0"/>
              </a:rPr>
              <a:t>el sistema y trae consigo la </a:t>
            </a:r>
            <a:r>
              <a:rPr lang="es-MX" sz="1600" i="1" dirty="0" smtClean="0">
                <a:latin typeface="Arial" panose="020B0604020202020204" pitchFamily="34" charset="0"/>
              </a:rPr>
              <a:t>siguiente </a:t>
            </a:r>
            <a:r>
              <a:rPr lang="es-MX" sz="1600" i="1" dirty="0">
                <a:latin typeface="Arial" panose="020B0604020202020204" pitchFamily="34" charset="0"/>
              </a:rPr>
              <a:t>información</a:t>
            </a:r>
            <a:r>
              <a:rPr lang="es-MX" sz="1600" i="1" dirty="0" smtClean="0">
                <a:latin typeface="Arial" panose="020B0604020202020204" pitchFamily="34" charset="0"/>
              </a:rPr>
              <a:t>:</a:t>
            </a:r>
          </a:p>
          <a:p>
            <a:pPr marL="285750" indent="-285750" algn="just">
              <a:buFont typeface="Wingdings" panose="05000000000000000000" pitchFamily="2" charset="2"/>
              <a:buChar char="ü"/>
            </a:pPr>
            <a:r>
              <a:rPr lang="es-MX" sz="1600" i="1" dirty="0" smtClean="0">
                <a:latin typeface="Arial" panose="020B0604020202020204" pitchFamily="34" charset="0"/>
              </a:rPr>
              <a:t>Materia 	</a:t>
            </a:r>
          </a:p>
          <a:p>
            <a:pPr marL="285750" indent="-285750" algn="just">
              <a:buFont typeface="Wingdings" panose="05000000000000000000" pitchFamily="2" charset="2"/>
              <a:buChar char="ü"/>
            </a:pPr>
            <a:r>
              <a:rPr lang="es-MX" sz="1600" i="1" dirty="0" smtClean="0">
                <a:latin typeface="Arial" panose="020B0604020202020204" pitchFamily="34" charset="0"/>
              </a:rPr>
              <a:t>Curso</a:t>
            </a:r>
          </a:p>
          <a:p>
            <a:pPr marL="285750" indent="-285750" algn="just">
              <a:buFont typeface="Wingdings" panose="05000000000000000000" pitchFamily="2" charset="2"/>
              <a:buChar char="ü"/>
            </a:pPr>
            <a:r>
              <a:rPr lang="es-MX" sz="1600" i="1" dirty="0" smtClean="0">
                <a:latin typeface="Arial" panose="020B0604020202020204" pitchFamily="34" charset="0"/>
              </a:rPr>
              <a:t>Sección</a:t>
            </a:r>
          </a:p>
          <a:p>
            <a:pPr marL="285750" indent="-285750" algn="just">
              <a:buFont typeface="Wingdings" panose="05000000000000000000" pitchFamily="2" charset="2"/>
              <a:buChar char="ü"/>
            </a:pPr>
            <a:r>
              <a:rPr lang="es-MX" sz="1600" i="1" dirty="0" smtClean="0">
                <a:latin typeface="Arial" panose="020B0604020202020204" pitchFamily="34" charset="0"/>
              </a:rPr>
              <a:t>Horario </a:t>
            </a:r>
            <a:r>
              <a:rPr lang="es-MX" sz="1600" i="1" dirty="0">
                <a:latin typeface="Arial" panose="020B0604020202020204" pitchFamily="34" charset="0"/>
              </a:rPr>
              <a:t>de </a:t>
            </a:r>
            <a:r>
              <a:rPr lang="es-MX" sz="1600" i="1" dirty="0" smtClean="0">
                <a:latin typeface="Arial" panose="020B0604020202020204" pitchFamily="34" charset="0"/>
              </a:rPr>
              <a:t>clases</a:t>
            </a:r>
          </a:p>
          <a:p>
            <a:pPr marL="285750" indent="-285750" algn="just">
              <a:buFont typeface="Wingdings" panose="05000000000000000000" pitchFamily="2" charset="2"/>
              <a:buChar char="ü"/>
            </a:pPr>
            <a:r>
              <a:rPr lang="es-MX" sz="1600" i="1" dirty="0" smtClean="0">
                <a:latin typeface="Arial" panose="020B0604020202020204" pitchFamily="34" charset="0"/>
              </a:rPr>
              <a:t>Aula</a:t>
            </a:r>
          </a:p>
          <a:p>
            <a:pPr marL="285750" indent="-285750" algn="just">
              <a:buFont typeface="Wingdings" panose="05000000000000000000" pitchFamily="2" charset="2"/>
              <a:buChar char="ü"/>
            </a:pPr>
            <a:r>
              <a:rPr lang="es-MX" sz="1600" i="1" dirty="0" smtClean="0">
                <a:latin typeface="Arial" panose="020B0604020202020204" pitchFamily="34" charset="0"/>
              </a:rPr>
              <a:t>Docente</a:t>
            </a:r>
          </a:p>
        </p:txBody>
      </p:sp>
      <p:graphicFrame>
        <p:nvGraphicFramePr>
          <p:cNvPr id="5" name="Tabla 4"/>
          <p:cNvGraphicFramePr>
            <a:graphicFrameLocks noGrp="1"/>
          </p:cNvGraphicFramePr>
          <p:nvPr>
            <p:extLst>
              <p:ext uri="{D42A27DB-BD31-4B8C-83A1-F6EECF244321}">
                <p14:modId xmlns:p14="http://schemas.microsoft.com/office/powerpoint/2010/main" val="3527427467"/>
              </p:ext>
            </p:extLst>
          </p:nvPr>
        </p:nvGraphicFramePr>
        <p:xfrm>
          <a:off x="687847" y="3557759"/>
          <a:ext cx="10747190" cy="2866085"/>
        </p:xfrm>
        <a:graphic>
          <a:graphicData uri="http://schemas.openxmlformats.org/drawingml/2006/table">
            <a:tbl>
              <a:tblPr>
                <a:tableStyleId>{69CF1AB2-1976-4502-BF36-3FF5EA218861}</a:tableStyleId>
              </a:tblPr>
              <a:tblGrid>
                <a:gridCol w="409434"/>
                <a:gridCol w="550843"/>
                <a:gridCol w="440675"/>
                <a:gridCol w="484742"/>
                <a:gridCol w="1564395"/>
                <a:gridCol w="1575048"/>
                <a:gridCol w="1422049"/>
                <a:gridCol w="677166"/>
                <a:gridCol w="677166"/>
                <a:gridCol w="677166"/>
                <a:gridCol w="677166"/>
                <a:gridCol w="643308"/>
                <a:gridCol w="395013"/>
                <a:gridCol w="553019"/>
              </a:tblGrid>
              <a:tr h="444651">
                <a:tc>
                  <a:txBody>
                    <a:bodyPr/>
                    <a:lstStyle/>
                    <a:p>
                      <a:pPr algn="ctr" fontAlgn="b"/>
                      <a:r>
                        <a:rPr lang="es-MX" sz="1000" b="1" u="none" strike="noStrike" dirty="0">
                          <a:effectLst/>
                        </a:rPr>
                        <a:t>NRC</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MATERIA</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CURSO</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SECCIÓN</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NOMBRE_ASIGNATURA</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a:effectLst/>
                        </a:rPr>
                        <a:t>CAMPUS</a:t>
                      </a:r>
                      <a:endParaRPr lang="es-MX" sz="1000" b="1"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DOCENTE</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LUNES</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MARTES</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MIERCOLES</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JUEVES</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VIERNES</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EDF</a:t>
                      </a:r>
                      <a:endParaRPr lang="es-MX" sz="1000" b="1"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b="1" u="none" strike="noStrike" dirty="0">
                          <a:effectLst/>
                        </a:rPr>
                        <a:t>SALON</a:t>
                      </a:r>
                      <a:endParaRPr lang="es-MX" sz="1000" b="1" i="0" u="none" strike="noStrike" dirty="0">
                        <a:solidFill>
                          <a:srgbClr val="000000"/>
                        </a:solidFill>
                        <a:effectLst/>
                        <a:latin typeface="Calibri" panose="020F0502020204030204" pitchFamily="34" charset="0"/>
                      </a:endParaRPr>
                    </a:p>
                  </a:txBody>
                  <a:tcPr marL="8284" marR="8284" marT="8284" marB="0" anchor="b"/>
                </a:tc>
              </a:tr>
              <a:tr h="464209">
                <a:tc>
                  <a:txBody>
                    <a:bodyPr/>
                    <a:lstStyle/>
                    <a:p>
                      <a:pPr algn="ctr" fontAlgn="b"/>
                      <a:r>
                        <a:rPr lang="es-MX" sz="1000" u="none" strike="noStrike" dirty="0">
                          <a:effectLst/>
                        </a:rPr>
                        <a:t>1006</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CBAS</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1103</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A</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DESARRO. UNIVERSITARIO 1ER AÑO</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CAMPUS TECNOLOGICO</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BLEIDYS POLO </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09:00-10:59</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 </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EDA4</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A4-201</a:t>
                      </a:r>
                      <a:endParaRPr lang="es-MX" sz="1000" b="0" i="0" u="none" strike="noStrike" dirty="0">
                        <a:solidFill>
                          <a:srgbClr val="000000"/>
                        </a:solidFill>
                        <a:effectLst/>
                        <a:latin typeface="Calibri" panose="020F0502020204030204" pitchFamily="34" charset="0"/>
                      </a:endParaRPr>
                    </a:p>
                  </a:txBody>
                  <a:tcPr marL="8284" marR="8284" marT="8284" marB="0" anchor="b"/>
                </a:tc>
              </a:tr>
              <a:tr h="338884">
                <a:tc>
                  <a:txBody>
                    <a:bodyPr/>
                    <a:lstStyle/>
                    <a:p>
                      <a:pPr algn="ctr" fontAlgn="b"/>
                      <a:r>
                        <a:rPr lang="es-MX" sz="1000" u="none" strike="noStrike">
                          <a:effectLst/>
                        </a:rPr>
                        <a:t>1072</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TSIS</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1723</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TA</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TALLER DE SOFTWARE            </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CAMPUS TECNOLOGICO</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MANTILLA GOMEZ JUAN</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17:00-19:59</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EDA1</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A1-404</a:t>
                      </a:r>
                      <a:endParaRPr lang="es-MX" sz="1000" b="0" i="0" u="none" strike="noStrike">
                        <a:solidFill>
                          <a:srgbClr val="000000"/>
                        </a:solidFill>
                        <a:effectLst/>
                        <a:latin typeface="Calibri" panose="020F0502020204030204" pitchFamily="34" charset="0"/>
                      </a:endParaRPr>
                    </a:p>
                  </a:txBody>
                  <a:tcPr marL="8284" marR="8284" marT="8284" marB="0" anchor="b"/>
                </a:tc>
              </a:tr>
              <a:tr h="346608">
                <a:tc>
                  <a:txBody>
                    <a:bodyPr/>
                    <a:lstStyle/>
                    <a:p>
                      <a:pPr algn="ctr" fontAlgn="b"/>
                      <a:r>
                        <a:rPr lang="es-MX" sz="1000" u="none" strike="noStrike">
                          <a:effectLst/>
                        </a:rPr>
                        <a:t>1355</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CBAS</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2443</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E</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ECUACIONES DIFERENCIALES Y </a:t>
                      </a:r>
                      <a:r>
                        <a:rPr lang="es-MX" sz="1000" u="none" strike="noStrike" dirty="0" smtClean="0">
                          <a:effectLst/>
                        </a:rPr>
                        <a:t>EN DIFERENCIA</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CAMPUS TECNOLOGICO</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JULIO CASTRO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07:00-08:59</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 </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EDA2</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A2-207</a:t>
                      </a:r>
                      <a:endParaRPr lang="es-MX" sz="1000" b="0" i="0" u="none" strike="noStrike">
                        <a:solidFill>
                          <a:srgbClr val="000000"/>
                        </a:solidFill>
                        <a:effectLst/>
                        <a:latin typeface="Calibri" panose="020F0502020204030204" pitchFamily="34" charset="0"/>
                      </a:endParaRPr>
                    </a:p>
                  </a:txBody>
                  <a:tcPr marL="8284" marR="8284" marT="8284" marB="0" anchor="b"/>
                </a:tc>
              </a:tr>
              <a:tr h="343315">
                <a:tc>
                  <a:txBody>
                    <a:bodyPr/>
                    <a:lstStyle/>
                    <a:p>
                      <a:pPr algn="ctr" fontAlgn="b"/>
                      <a:r>
                        <a:rPr lang="es-MX" sz="1000" u="none" strike="noStrike">
                          <a:effectLst/>
                        </a:rPr>
                        <a:t>2228</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AEMP</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1713</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R</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LIDERAZGO Y EMPRENDIMIENTO</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CAMPUS TECNOLOGICO</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LUIS CARLOS ARRAUT</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16:00-18:59</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 </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 </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 </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EDA3</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A3-204</a:t>
                      </a:r>
                      <a:endParaRPr lang="es-MX" sz="1000" b="0" i="0" u="none" strike="noStrike">
                        <a:solidFill>
                          <a:srgbClr val="000000"/>
                        </a:solidFill>
                        <a:effectLst/>
                        <a:latin typeface="Calibri" panose="020F0502020204030204" pitchFamily="34" charset="0"/>
                      </a:endParaRPr>
                    </a:p>
                  </a:txBody>
                  <a:tcPr marL="8284" marR="8284" marT="8284" marB="0" anchor="b"/>
                </a:tc>
              </a:tr>
              <a:tr h="464209">
                <a:tc>
                  <a:txBody>
                    <a:bodyPr/>
                    <a:lstStyle/>
                    <a:p>
                      <a:pPr algn="ctr" fontAlgn="b"/>
                      <a:r>
                        <a:rPr lang="es-MX" sz="1000" u="none" strike="noStrike">
                          <a:effectLst/>
                        </a:rPr>
                        <a:t>2322</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ICIV</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4503</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N</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ADMON Y CONTROL DE LA CONSTRUC</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CAMPUS CASA LEMAITRE</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BARON TORRES CLAUDIA</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17:00-18:59</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 </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EDA4</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A4-402</a:t>
                      </a:r>
                      <a:endParaRPr lang="es-MX" sz="1000" b="0" i="0" u="none" strike="noStrike" dirty="0">
                        <a:solidFill>
                          <a:srgbClr val="000000"/>
                        </a:solidFill>
                        <a:effectLst/>
                        <a:latin typeface="Calibri" panose="020F0502020204030204" pitchFamily="34" charset="0"/>
                      </a:endParaRPr>
                    </a:p>
                  </a:txBody>
                  <a:tcPr marL="8284" marR="8284" marT="8284" marB="0" anchor="b"/>
                </a:tc>
              </a:tr>
              <a:tr h="464209">
                <a:tc>
                  <a:txBody>
                    <a:bodyPr/>
                    <a:lstStyle/>
                    <a:p>
                      <a:pPr algn="ctr" fontAlgn="b"/>
                      <a:r>
                        <a:rPr lang="es-MX" sz="1000" u="none" strike="noStrike">
                          <a:effectLst/>
                        </a:rPr>
                        <a:t>2322</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ICIV</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4503</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N</a:t>
                      </a:r>
                      <a:endParaRPr lang="es-MX" sz="1000" b="0" i="0" u="none" strike="noStrike" dirty="0">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ADMON Y CONTROL DE LA CONSTRUC</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CAMPUS TECNOLOGICO</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BARON TORRES CLAUDIA</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 </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17:00-17:59</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a:effectLst/>
                        </a:rPr>
                        <a:t>EDA2</a:t>
                      </a:r>
                      <a:endParaRPr lang="es-MX" sz="1000" b="0" i="0" u="none" strike="noStrike">
                        <a:solidFill>
                          <a:srgbClr val="000000"/>
                        </a:solidFill>
                        <a:effectLst/>
                        <a:latin typeface="Calibri" panose="020F0502020204030204" pitchFamily="34" charset="0"/>
                      </a:endParaRPr>
                    </a:p>
                  </a:txBody>
                  <a:tcPr marL="8284" marR="8284" marT="8284" marB="0" anchor="b"/>
                </a:tc>
                <a:tc>
                  <a:txBody>
                    <a:bodyPr/>
                    <a:lstStyle/>
                    <a:p>
                      <a:pPr algn="ctr" fontAlgn="b"/>
                      <a:r>
                        <a:rPr lang="es-MX" sz="1000" u="none" strike="noStrike" dirty="0">
                          <a:effectLst/>
                        </a:rPr>
                        <a:t>A2-205</a:t>
                      </a:r>
                      <a:endParaRPr lang="es-MX" sz="1000" b="0" i="0" u="none" strike="noStrike" dirty="0">
                        <a:solidFill>
                          <a:srgbClr val="000000"/>
                        </a:solidFill>
                        <a:effectLst/>
                        <a:latin typeface="Calibri" panose="020F0502020204030204" pitchFamily="34" charset="0"/>
                      </a:endParaRPr>
                    </a:p>
                  </a:txBody>
                  <a:tcPr marL="8284" marR="8284" marT="8284" marB="0" anchor="b"/>
                </a:tc>
              </a:tr>
            </a:tbl>
          </a:graphicData>
        </a:graphic>
      </p:graphicFrame>
    </p:spTree>
    <p:extLst>
      <p:ext uri="{BB962C8B-B14F-4D97-AF65-F5344CB8AC3E}">
        <p14:creationId xmlns:p14="http://schemas.microsoft.com/office/powerpoint/2010/main" val="231173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37995" y="480967"/>
            <a:ext cx="6633884" cy="830997"/>
          </a:xfrm>
          <a:prstGeom prst="rect">
            <a:avLst/>
          </a:prstGeom>
        </p:spPr>
        <p:txBody>
          <a:bodyPr wrap="square">
            <a:spAutoFit/>
          </a:bodyPr>
          <a:lstStyle/>
          <a:p>
            <a:pPr algn="ctr"/>
            <a:r>
              <a:rPr lang="es-MX" sz="2400" b="1" dirty="0"/>
              <a:t>Algunos ejemplos de los códigos de las materias y el programa o facultad a la que pertenecen</a:t>
            </a:r>
          </a:p>
        </p:txBody>
      </p:sp>
      <p:graphicFrame>
        <p:nvGraphicFramePr>
          <p:cNvPr id="3" name="Tabla 2"/>
          <p:cNvGraphicFramePr>
            <a:graphicFrameLocks noGrp="1"/>
          </p:cNvGraphicFramePr>
          <p:nvPr>
            <p:extLst>
              <p:ext uri="{D42A27DB-BD31-4B8C-83A1-F6EECF244321}">
                <p14:modId xmlns:p14="http://schemas.microsoft.com/office/powerpoint/2010/main" val="3286464929"/>
              </p:ext>
            </p:extLst>
          </p:nvPr>
        </p:nvGraphicFramePr>
        <p:xfrm>
          <a:off x="892888" y="1408783"/>
          <a:ext cx="10036882" cy="5342197"/>
        </p:xfrm>
        <a:graphic>
          <a:graphicData uri="http://schemas.openxmlformats.org/drawingml/2006/table">
            <a:tbl>
              <a:tblPr>
                <a:tableStyleId>{69CF1AB2-1976-4502-BF36-3FF5EA218861}</a:tableStyleId>
              </a:tblPr>
              <a:tblGrid>
                <a:gridCol w="1279950"/>
                <a:gridCol w="1002628"/>
                <a:gridCol w="3418972"/>
                <a:gridCol w="4335332"/>
              </a:tblGrid>
              <a:tr h="253365">
                <a:tc>
                  <a:txBody>
                    <a:bodyPr/>
                    <a:lstStyle/>
                    <a:p>
                      <a:pPr algn="ctr" fontAlgn="b"/>
                      <a:r>
                        <a:rPr lang="es-MX" sz="1600" u="none" strike="noStrike" dirty="0">
                          <a:effectLst/>
                        </a:rPr>
                        <a:t>Materia</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Curso</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Titulo</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Programa o Facultad </a:t>
                      </a:r>
                      <a:endParaRPr lang="es-MX" sz="1600" b="1"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AEMP</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1403</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TEORIA ADMINISTRATIVA</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Administración de Empresas </a:t>
                      </a:r>
                      <a:endParaRPr lang="es-MX" sz="1600" b="0" i="0" u="none" strike="noStrike">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CBAS</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2413</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CALCULO I</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Ciencias </a:t>
                      </a:r>
                      <a:r>
                        <a:rPr lang="es-MX" sz="1600" u="none" strike="noStrike" dirty="0" smtClean="0">
                          <a:effectLst/>
                        </a:rPr>
                        <a:t>Básicas</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CHUL</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1014</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INGLES I</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Humanidades </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CPUL</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1763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IMPUESTOS I</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smtClean="0">
                          <a:effectLst/>
                        </a:rPr>
                        <a:t>Contaduría </a:t>
                      </a:r>
                      <a:r>
                        <a:rPr lang="es-MX" sz="1600" u="none" strike="noStrike" dirty="0">
                          <a:effectLst/>
                        </a:rPr>
                        <a:t>Publica</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CHUM</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1213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COMPOSICION DE TEXTOS CIENTIFI</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Humanidades </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CPOL</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5613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CATEDRA PARA LA PAZ</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Ciencias </a:t>
                      </a:r>
                      <a:r>
                        <a:rPr lang="es-MX" sz="1600" u="none" strike="noStrike" dirty="0" smtClean="0">
                          <a:effectLst/>
                        </a:rPr>
                        <a:t>Políticas</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CSOC</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5153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PRODUCCION RADIOFONICA</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Comunicación</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ECON</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1403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FUNDAMENTOS DE ECONOMIA</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smtClean="0">
                          <a:effectLst/>
                        </a:rPr>
                        <a:t>Economía</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DCHO</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1023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INTRODUCCION AL DERECHO</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Derecho</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FNEG</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3183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MATEMATICAS FINANCIERAS</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smtClean="0">
                          <a:effectLst/>
                        </a:rPr>
                        <a:t>Finanzas </a:t>
                      </a:r>
                      <a:r>
                        <a:rPr lang="es-MX" sz="1600" u="none" strike="noStrike" dirty="0">
                          <a:effectLst/>
                        </a:rPr>
                        <a:t>y Negocios </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IMEC</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1413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EXPRESION GRAFICA</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 </a:t>
                      </a:r>
                      <a:r>
                        <a:rPr lang="es-MX" sz="1600" u="none" strike="noStrike" dirty="0" smtClean="0">
                          <a:effectLst/>
                        </a:rPr>
                        <a:t>Mecánica</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IAMB</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1513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DESARROLLO SOSTENIBLE</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 </a:t>
                      </a:r>
                      <a:r>
                        <a:rPr lang="es-MX" sz="1600" u="none" strike="noStrike" dirty="0" smtClean="0">
                          <a:effectLst/>
                        </a:rPr>
                        <a:t>Ambiental </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ICIV</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4743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PRINCIPIOS DE GEOTECNIA</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 Civil </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IIND</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1723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PRODUCCION</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 Industrial </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IELE</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3753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ILUMINACIONES E INSTALACIONES</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 </a:t>
                      </a:r>
                      <a:r>
                        <a:rPr lang="es-MX" sz="1600" u="none" strike="noStrike" dirty="0" smtClean="0">
                          <a:effectLst/>
                        </a:rPr>
                        <a:t>Eléctrica</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IETR</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1463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MICROCONTROLADORES</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 </a:t>
                      </a:r>
                      <a:r>
                        <a:rPr lang="es-MX" sz="1600" u="none" strike="noStrike" dirty="0" smtClean="0">
                          <a:effectLst/>
                        </a:rPr>
                        <a:t>Electrónica</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IMTR</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3003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SISTEMAS DE CONTROL</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 </a:t>
                      </a:r>
                      <a:r>
                        <a:rPr lang="es-MX" sz="1600" u="none" strike="noStrike" dirty="0" smtClean="0">
                          <a:effectLst/>
                        </a:rPr>
                        <a:t>Mecatrónica</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a:effectLst/>
                        </a:rPr>
                        <a:t>ISIS</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1403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ALGORITMOS</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Ing de Sistemas </a:t>
                      </a:r>
                      <a:endParaRPr lang="es-MX" sz="1600" b="0" i="0" u="none" strike="noStrike" dirty="0">
                        <a:solidFill>
                          <a:srgbClr val="000000"/>
                        </a:solidFill>
                        <a:effectLst/>
                        <a:latin typeface="Calibri" panose="020F0502020204030204" pitchFamily="34" charset="0"/>
                      </a:endParaRPr>
                    </a:p>
                  </a:txBody>
                  <a:tcPr marL="9525" marR="9525" marT="9525" marB="0" anchor="b"/>
                </a:tc>
              </a:tr>
              <a:tr h="274897">
                <a:tc>
                  <a:txBody>
                    <a:bodyPr/>
                    <a:lstStyle/>
                    <a:p>
                      <a:pPr algn="ctr" fontAlgn="b"/>
                      <a:r>
                        <a:rPr lang="es-MX" sz="1600" u="none" strike="noStrike">
                          <a:effectLst/>
                        </a:rPr>
                        <a:t>TGCF</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1083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PROCESOS ADMINISTRATIVOS</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smtClean="0">
                          <a:effectLst/>
                        </a:rPr>
                        <a:t>Tecnología </a:t>
                      </a:r>
                      <a:r>
                        <a:rPr lang="es-MX" sz="1600" u="none" strike="noStrike" dirty="0">
                          <a:effectLst/>
                        </a:rPr>
                        <a:t>en </a:t>
                      </a:r>
                      <a:r>
                        <a:rPr lang="es-MX" sz="1600" u="none" strike="noStrike" dirty="0" smtClean="0">
                          <a:effectLst/>
                        </a:rPr>
                        <a:t>Gestión </a:t>
                      </a:r>
                      <a:r>
                        <a:rPr lang="es-MX" sz="1600" u="none" strike="noStrike" dirty="0">
                          <a:effectLst/>
                        </a:rPr>
                        <a:t>Contable y Financiera</a:t>
                      </a:r>
                      <a:endParaRPr lang="es-MX" sz="1600" b="0" i="0" u="none" strike="noStrike" dirty="0">
                        <a:solidFill>
                          <a:srgbClr val="000000"/>
                        </a:solidFill>
                        <a:effectLst/>
                        <a:latin typeface="Calibri" panose="020F0502020204030204" pitchFamily="34" charset="0"/>
                      </a:endParaRPr>
                    </a:p>
                  </a:txBody>
                  <a:tcPr marL="9525" marR="9525" marT="9525" marB="0" anchor="b"/>
                </a:tc>
              </a:tr>
              <a:tr h="253365">
                <a:tc>
                  <a:txBody>
                    <a:bodyPr/>
                    <a:lstStyle/>
                    <a:p>
                      <a:pPr algn="ctr" fontAlgn="b"/>
                      <a:r>
                        <a:rPr lang="es-MX" sz="1600" u="none" strike="noStrike" dirty="0">
                          <a:effectLst/>
                        </a:rPr>
                        <a:t>TSIS</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1713</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DISEÑO WEB-2</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smtClean="0">
                          <a:effectLst/>
                        </a:rPr>
                        <a:t>Tecnología </a:t>
                      </a:r>
                      <a:r>
                        <a:rPr lang="es-MX" sz="1600" u="none" strike="noStrike" dirty="0">
                          <a:effectLst/>
                        </a:rPr>
                        <a:t>en Sistemas </a:t>
                      </a:r>
                      <a:endParaRPr lang="es-MX"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99772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38541" y="1311967"/>
            <a:ext cx="11608904" cy="5049078"/>
            <a:chOff x="357809" y="834887"/>
            <a:chExt cx="11608904" cy="5049078"/>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80" y="1309506"/>
              <a:ext cx="10917174" cy="3181794"/>
            </a:xfrm>
            <a:prstGeom prst="rect">
              <a:avLst/>
            </a:prstGeom>
            <a:ln>
              <a:noFill/>
            </a:ln>
          </p:spPr>
        </p:pic>
        <p:sp>
          <p:nvSpPr>
            <p:cNvPr id="4" name="CuadroTexto 3"/>
            <p:cNvSpPr txBox="1"/>
            <p:nvPr/>
          </p:nvSpPr>
          <p:spPr>
            <a:xfrm>
              <a:off x="795132" y="4748385"/>
              <a:ext cx="10933521" cy="400110"/>
            </a:xfrm>
            <a:prstGeom prst="rect">
              <a:avLst/>
            </a:prstGeom>
            <a:noFill/>
            <a:ln>
              <a:solidFill>
                <a:srgbClr val="FF0000"/>
              </a:solidFill>
            </a:ln>
          </p:spPr>
          <p:txBody>
            <a:bodyPr wrap="square" rtlCol="0">
              <a:spAutoFit/>
            </a:bodyPr>
            <a:lstStyle/>
            <a:p>
              <a:pPr algn="ctr"/>
              <a:r>
                <a:rPr lang="es-MX" sz="2000" b="1" dirty="0" smtClean="0"/>
                <a:t>1. Para Ingresar al Servicio Web de alumnos, escoge la opción de Área Segura</a:t>
              </a:r>
              <a:endParaRPr lang="es-MX" sz="2000" b="1" dirty="0"/>
            </a:p>
          </p:txBody>
        </p:sp>
        <p:sp>
          <p:nvSpPr>
            <p:cNvPr id="5" name="Rectángulo redondeado 4"/>
            <p:cNvSpPr/>
            <p:nvPr/>
          </p:nvSpPr>
          <p:spPr>
            <a:xfrm>
              <a:off x="1007165" y="2888974"/>
              <a:ext cx="4969565" cy="4108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angular 5"/>
            <p:cNvCxnSpPr>
              <a:stCxn id="4" idx="1"/>
              <a:endCxn id="5" idx="1"/>
            </p:cNvCxnSpPr>
            <p:nvPr/>
          </p:nvCxnSpPr>
          <p:spPr>
            <a:xfrm rot="10800000" flipH="1">
              <a:off x="795131" y="3094384"/>
              <a:ext cx="212033" cy="1854057"/>
            </a:xfrm>
            <a:prstGeom prst="bentConnector3">
              <a:avLst>
                <a:gd name="adj1" fmla="val -10781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357809" y="834887"/>
              <a:ext cx="11608904" cy="5049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 name="CuadroTexto 7"/>
          <p:cNvSpPr txBox="1"/>
          <p:nvPr/>
        </p:nvSpPr>
        <p:spPr>
          <a:xfrm>
            <a:off x="1426140" y="393921"/>
            <a:ext cx="9630778" cy="461665"/>
          </a:xfrm>
          <a:prstGeom prst="rect">
            <a:avLst/>
          </a:prstGeom>
          <a:noFill/>
        </p:spPr>
        <p:txBody>
          <a:bodyPr wrap="none" rtlCol="0">
            <a:spAutoFit/>
          </a:bodyPr>
          <a:lstStyle/>
          <a:p>
            <a:r>
              <a:rPr lang="es-MX" sz="2400" b="1" i="1" dirty="0" smtClean="0"/>
              <a:t>Pasos para Inscripción de cursos a través del autoservicio Web de alumnos</a:t>
            </a:r>
            <a:endParaRPr lang="es-MX" sz="2400" b="1" i="1" dirty="0"/>
          </a:p>
        </p:txBody>
      </p:sp>
    </p:spTree>
    <p:extLst>
      <p:ext uri="{BB962C8B-B14F-4D97-AF65-F5344CB8AC3E}">
        <p14:creationId xmlns:p14="http://schemas.microsoft.com/office/powerpoint/2010/main" val="345723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761255" y="400137"/>
            <a:ext cx="10669489" cy="5439534"/>
            <a:chOff x="761255" y="400137"/>
            <a:chExt cx="10669489" cy="5439534"/>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55" y="400137"/>
              <a:ext cx="10669489" cy="5439534"/>
            </a:xfrm>
            <a:prstGeom prst="rect">
              <a:avLst/>
            </a:prstGeom>
          </p:spPr>
        </p:pic>
        <p:sp>
          <p:nvSpPr>
            <p:cNvPr id="4" name="Rectángulo redondeado 3"/>
            <p:cNvSpPr/>
            <p:nvPr/>
          </p:nvSpPr>
          <p:spPr>
            <a:xfrm>
              <a:off x="832153" y="1780674"/>
              <a:ext cx="2884867" cy="2525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5221709" y="1107428"/>
              <a:ext cx="4644186" cy="707886"/>
            </a:xfrm>
            <a:prstGeom prst="rect">
              <a:avLst/>
            </a:prstGeom>
            <a:noFill/>
            <a:ln>
              <a:solidFill>
                <a:srgbClr val="FF0000"/>
              </a:solidFill>
            </a:ln>
          </p:spPr>
          <p:txBody>
            <a:bodyPr wrap="square" rtlCol="0">
              <a:spAutoFit/>
            </a:bodyPr>
            <a:lstStyle/>
            <a:p>
              <a:pPr algn="ctr"/>
              <a:r>
                <a:rPr lang="es-MX" sz="2000" b="1" dirty="0"/>
                <a:t>2</a:t>
              </a:r>
              <a:r>
                <a:rPr lang="es-MX" sz="2000" b="1" dirty="0" smtClean="0"/>
                <a:t>. Siga las Instrucción que aparecen en el mensaje “Bienvenido a su Área Segura”</a:t>
              </a:r>
              <a:endParaRPr lang="es-MX" sz="2000" b="1" dirty="0"/>
            </a:p>
          </p:txBody>
        </p:sp>
        <p:cxnSp>
          <p:nvCxnSpPr>
            <p:cNvPr id="6" name="Conector angular 5"/>
            <p:cNvCxnSpPr>
              <a:stCxn id="5" idx="1"/>
              <a:endCxn id="4" idx="0"/>
            </p:cNvCxnSpPr>
            <p:nvPr/>
          </p:nvCxnSpPr>
          <p:spPr>
            <a:xfrm rot="10800000" flipV="1">
              <a:off x="2274587" y="1461370"/>
              <a:ext cx="2947122" cy="319303"/>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81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618360" y="485364"/>
            <a:ext cx="10955279" cy="5887272"/>
            <a:chOff x="618360" y="485364"/>
            <a:chExt cx="10955279" cy="5887272"/>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60" y="485364"/>
              <a:ext cx="10955279" cy="5887272"/>
            </a:xfrm>
            <a:prstGeom prst="rect">
              <a:avLst/>
            </a:prstGeom>
          </p:spPr>
        </p:pic>
        <p:sp>
          <p:nvSpPr>
            <p:cNvPr id="13" name="CuadroTexto 12"/>
            <p:cNvSpPr txBox="1"/>
            <p:nvPr/>
          </p:nvSpPr>
          <p:spPr>
            <a:xfrm>
              <a:off x="5688418" y="1248504"/>
              <a:ext cx="4082903" cy="707886"/>
            </a:xfrm>
            <a:prstGeom prst="rect">
              <a:avLst/>
            </a:prstGeom>
            <a:noFill/>
            <a:ln>
              <a:solidFill>
                <a:srgbClr val="FF0000"/>
              </a:solidFill>
            </a:ln>
          </p:spPr>
          <p:txBody>
            <a:bodyPr wrap="square" rtlCol="0">
              <a:spAutoFit/>
            </a:bodyPr>
            <a:lstStyle/>
            <a:p>
              <a:pPr algn="ctr"/>
              <a:r>
                <a:rPr lang="es-MX" sz="2000" b="1" dirty="0" smtClean="0"/>
                <a:t>3. Siga las Instrucción que aparecen en el mensaje “Bienvenido a SIRIUS”</a:t>
              </a:r>
              <a:endParaRPr lang="es-MX" sz="2000" b="1" dirty="0"/>
            </a:p>
          </p:txBody>
        </p:sp>
        <p:sp>
          <p:nvSpPr>
            <p:cNvPr id="14" name="Rectángulo redondeado 13"/>
            <p:cNvSpPr/>
            <p:nvPr/>
          </p:nvSpPr>
          <p:spPr>
            <a:xfrm>
              <a:off x="935664" y="1977656"/>
              <a:ext cx="1935122" cy="2232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angular 15"/>
            <p:cNvCxnSpPr>
              <a:stCxn id="13" idx="2"/>
              <a:endCxn id="14" idx="3"/>
            </p:cNvCxnSpPr>
            <p:nvPr/>
          </p:nvCxnSpPr>
          <p:spPr>
            <a:xfrm rot="5400000">
              <a:off x="5233874" y="-406698"/>
              <a:ext cx="132908" cy="4859084"/>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906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706108" y="1248504"/>
            <a:ext cx="10707594" cy="4095041"/>
            <a:chOff x="706108" y="1248504"/>
            <a:chExt cx="10707594" cy="4095041"/>
          </a:xfrm>
        </p:grpSpPr>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08" y="1466329"/>
              <a:ext cx="10707594" cy="3877216"/>
            </a:xfrm>
            <a:prstGeom prst="rect">
              <a:avLst/>
            </a:prstGeom>
          </p:spPr>
        </p:pic>
        <p:sp>
          <p:nvSpPr>
            <p:cNvPr id="4" name="Cerrar llave 3"/>
            <p:cNvSpPr/>
            <p:nvPr/>
          </p:nvSpPr>
          <p:spPr>
            <a:xfrm>
              <a:off x="3525249" y="3898231"/>
              <a:ext cx="385014" cy="70986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CuadroTexto 4"/>
            <p:cNvSpPr txBox="1"/>
            <p:nvPr/>
          </p:nvSpPr>
          <p:spPr>
            <a:xfrm>
              <a:off x="3945023" y="4054443"/>
              <a:ext cx="2358189" cy="400110"/>
            </a:xfrm>
            <a:prstGeom prst="rect">
              <a:avLst/>
            </a:prstGeom>
            <a:noFill/>
            <a:ln>
              <a:solidFill>
                <a:srgbClr val="FF0000"/>
              </a:solidFill>
            </a:ln>
          </p:spPr>
          <p:txBody>
            <a:bodyPr wrap="square" rtlCol="0">
              <a:spAutoFit/>
            </a:bodyPr>
            <a:lstStyle/>
            <a:p>
              <a:pPr algn="ctr"/>
              <a:r>
                <a:rPr lang="es-MX" sz="2000" b="1" dirty="0" smtClean="0"/>
                <a:t>Este es un Ejemplo</a:t>
              </a:r>
              <a:endParaRPr lang="es-MX" sz="2000" b="1" dirty="0"/>
            </a:p>
          </p:txBody>
        </p:sp>
        <p:sp>
          <p:nvSpPr>
            <p:cNvPr id="6" name="CuadroTexto 5"/>
            <p:cNvSpPr txBox="1"/>
            <p:nvPr/>
          </p:nvSpPr>
          <p:spPr>
            <a:xfrm>
              <a:off x="5240741" y="1248504"/>
              <a:ext cx="4729170" cy="1015663"/>
            </a:xfrm>
            <a:prstGeom prst="rect">
              <a:avLst/>
            </a:prstGeom>
            <a:noFill/>
            <a:ln>
              <a:solidFill>
                <a:srgbClr val="FF0000"/>
              </a:solidFill>
            </a:ln>
          </p:spPr>
          <p:txBody>
            <a:bodyPr wrap="square" rtlCol="0">
              <a:spAutoFit/>
            </a:bodyPr>
            <a:lstStyle/>
            <a:p>
              <a:pPr algn="ctr"/>
              <a:r>
                <a:rPr lang="es-MX" sz="2000" b="1" dirty="0"/>
                <a:t>4</a:t>
              </a:r>
              <a:r>
                <a:rPr lang="es-MX" sz="2000" b="1" dirty="0" smtClean="0"/>
                <a:t>. Siga las Instrucción que aparecen en el mensaje “Verificar Acceso Pregunta y Respuesta Seguridad”</a:t>
              </a:r>
              <a:endParaRPr lang="es-MX" sz="2000" b="1" dirty="0"/>
            </a:p>
          </p:txBody>
        </p:sp>
        <p:sp>
          <p:nvSpPr>
            <p:cNvPr id="7" name="Rectángulo redondeado 6"/>
            <p:cNvSpPr/>
            <p:nvPr/>
          </p:nvSpPr>
          <p:spPr>
            <a:xfrm>
              <a:off x="2045369" y="2610851"/>
              <a:ext cx="5305926" cy="3622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angular 8"/>
            <p:cNvCxnSpPr>
              <a:stCxn id="6" idx="2"/>
              <a:endCxn id="7" idx="0"/>
            </p:cNvCxnSpPr>
            <p:nvPr/>
          </p:nvCxnSpPr>
          <p:spPr>
            <a:xfrm rot="5400000">
              <a:off x="5978487" y="984012"/>
              <a:ext cx="346684" cy="290699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0257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727913" y="1056193"/>
            <a:ext cx="10736173" cy="3842579"/>
            <a:chOff x="727913" y="1957182"/>
            <a:chExt cx="10736173" cy="3842579"/>
          </a:xfrm>
        </p:grpSpPr>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13" y="1957182"/>
              <a:ext cx="10736173" cy="2943636"/>
            </a:xfrm>
            <a:prstGeom prst="rect">
              <a:avLst/>
            </a:prstGeom>
          </p:spPr>
        </p:pic>
        <p:sp>
          <p:nvSpPr>
            <p:cNvPr id="3" name="Rectángulo 2"/>
            <p:cNvSpPr/>
            <p:nvPr/>
          </p:nvSpPr>
          <p:spPr>
            <a:xfrm>
              <a:off x="1973180" y="4784098"/>
              <a:ext cx="8341894" cy="1015663"/>
            </a:xfrm>
            <a:prstGeom prst="rect">
              <a:avLst/>
            </a:prstGeom>
            <a:noFill/>
            <a:ln>
              <a:solidFill>
                <a:srgbClr val="FF0000"/>
              </a:solidFill>
            </a:ln>
          </p:spPr>
          <p:txBody>
            <a:bodyPr wrap="square">
              <a:spAutoFit/>
            </a:bodyPr>
            <a:lstStyle/>
            <a:p>
              <a:pPr algn="ctr"/>
              <a:r>
                <a:rPr lang="es-MX" sz="2000" b="1" dirty="0"/>
                <a:t>5. A continuación haz clic en el botón “Continuar”, comprometiéndote al buen uso y confidencialidad de tu ID y tu NIP, para evitar que otras personas ingresen a tu cuenta.</a:t>
              </a:r>
            </a:p>
          </p:txBody>
        </p:sp>
        <p:sp>
          <p:nvSpPr>
            <p:cNvPr id="4" name="Rectángulo redondeado 3"/>
            <p:cNvSpPr/>
            <p:nvPr/>
          </p:nvSpPr>
          <p:spPr>
            <a:xfrm>
              <a:off x="794083" y="4114800"/>
              <a:ext cx="974559" cy="348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angular 5"/>
            <p:cNvCxnSpPr>
              <a:stCxn id="3" idx="1"/>
              <a:endCxn id="4" idx="2"/>
            </p:cNvCxnSpPr>
            <p:nvPr/>
          </p:nvCxnSpPr>
          <p:spPr>
            <a:xfrm rot="10800000">
              <a:off x="1281364" y="4463716"/>
              <a:ext cx="691817" cy="828214"/>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5030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204716" y="452738"/>
            <a:ext cx="11655189" cy="5784154"/>
            <a:chOff x="204716" y="179785"/>
            <a:chExt cx="11655189" cy="5784154"/>
          </a:xfrm>
        </p:grpSpPr>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7" y="1088096"/>
              <a:ext cx="11655188" cy="4026715"/>
            </a:xfrm>
            <a:prstGeom prst="rect">
              <a:avLst/>
            </a:prstGeom>
          </p:spPr>
        </p:pic>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6" y="179785"/>
              <a:ext cx="11655188" cy="1105054"/>
            </a:xfrm>
            <a:prstGeom prst="rect">
              <a:avLst/>
            </a:prstGeom>
          </p:spPr>
        </p:pic>
        <p:sp>
          <p:nvSpPr>
            <p:cNvPr id="4" name="Rectángulo 3"/>
            <p:cNvSpPr/>
            <p:nvPr/>
          </p:nvSpPr>
          <p:spPr>
            <a:xfrm>
              <a:off x="4808565" y="4948276"/>
              <a:ext cx="6096000" cy="1015663"/>
            </a:xfrm>
            <a:prstGeom prst="rect">
              <a:avLst/>
            </a:prstGeom>
            <a:ln>
              <a:solidFill>
                <a:srgbClr val="FF0000"/>
              </a:solidFill>
            </a:ln>
          </p:spPr>
          <p:txBody>
            <a:bodyPr>
              <a:spAutoFit/>
            </a:bodyPr>
            <a:lstStyle/>
            <a:p>
              <a:pPr algn="ctr"/>
              <a:r>
                <a:rPr lang="es-MX" sz="2000" b="1" dirty="0"/>
                <a:t>6. Para realizar la Inscripción de tus cursos, escoge la opción “Alumno y Ayuda Financiera” en el Menú Principal.</a:t>
              </a:r>
            </a:p>
          </p:txBody>
        </p:sp>
        <p:sp>
          <p:nvSpPr>
            <p:cNvPr id="5" name="Rectángulo redondeado 4"/>
            <p:cNvSpPr/>
            <p:nvPr/>
          </p:nvSpPr>
          <p:spPr>
            <a:xfrm>
              <a:off x="259308" y="2552132"/>
              <a:ext cx="5854890" cy="259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Conector angular 6"/>
            <p:cNvCxnSpPr>
              <a:stCxn id="4" idx="0"/>
              <a:endCxn id="5" idx="3"/>
            </p:cNvCxnSpPr>
            <p:nvPr/>
          </p:nvCxnSpPr>
          <p:spPr>
            <a:xfrm rot="16200000" flipV="1">
              <a:off x="5852137" y="2943847"/>
              <a:ext cx="2266490" cy="174236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224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994</Words>
  <Application>Microsoft Office PowerPoint</Application>
  <PresentationFormat>Panorámica</PresentationFormat>
  <Paragraphs>251</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Yovanna Yanneth Suarez Serna</dc:creator>
  <cp:lastModifiedBy>Ines Virginia Alvarez Rodelo</cp:lastModifiedBy>
  <cp:revision>19</cp:revision>
  <dcterms:created xsi:type="dcterms:W3CDTF">2016-11-02T19:52:14Z</dcterms:created>
  <dcterms:modified xsi:type="dcterms:W3CDTF">2016-11-30T14:41:05Z</dcterms:modified>
</cp:coreProperties>
</file>